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33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3" r:id="rId43"/>
    <p:sldId id="322" r:id="rId44"/>
    <p:sldId id="324" r:id="rId45"/>
    <p:sldId id="33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1" d="100"/>
          <a:sy n="71" d="100"/>
        </p:scale>
        <p:origin x="1149"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61"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3/27/2024</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077669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2025318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3/27/2024</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3/27/2024</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3/27/2024</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3/27/2024</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3/27/2024</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3/27/2024</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3/27/2024</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3/27/2024</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3/27/2024</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3/27/2024</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deyemiadekunle/SpaceX-Capstone-Project/blob/main/3.%20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deyemiadekunle/SpaceX-Capstone-Project/blob/main/5.%20Spacex-eda-matloplib%20and%20pandas.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deyemiadekunle/SpaceX-Capstone-Project/blob/main/4.%20Spacex-eda-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deyemiadekunle/SpaceX-Capstone-Project/blob/main/6.%20Spacex-Folium-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deyemiadekunle/SpaceX-Capstone-Project/blob/main/7.%20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deyemiadekunle/SpaceX-Capstone-Project/blob/main/8.%20Spacex_Machine_Learning_Predic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github.com/adeyemiadekunle/SpaceX-Capstone-Project"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deyemiadekunle/SpaceX-Capstone-Project/blob/main/1.%20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github.com/adeyemiadekunle/SpaceX-Capstone-Project/blob/main/2.%20Spacex-data-web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Adeyemi Adekunle</a:t>
            </a:r>
          </a:p>
          <a:p>
            <a:r>
              <a:rPr lang="en-US" dirty="0">
                <a:solidFill>
                  <a:schemeClr val="bg2"/>
                </a:solidFill>
                <a:latin typeface="Abadi" panose="020B0604020104020204" pitchFamily="34" charset="0"/>
                <a:ea typeface="SF Pro" pitchFamily="2" charset="0"/>
                <a:cs typeface="SF Pro" pitchFamily="2" charset="0"/>
              </a:rPr>
              <a:t>26 March 2024</a:t>
            </a: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514901"/>
            <a:ext cx="5125822" cy="4662062"/>
          </a:xfrm>
          <a:prstGeom prst="rect">
            <a:avLst/>
          </a:prstGeom>
        </p:spPr>
        <p:txBody>
          <a:bodyPr/>
          <a:lstStyle/>
          <a:p>
            <a:pPr marL="0" indent="0">
              <a:buNone/>
            </a:pPr>
            <a:r>
              <a:rPr lang="en-US" sz="1600" dirty="0">
                <a:latin typeface="Abadi" panose="020B0604020104020204"/>
              </a:rPr>
              <a:t>The </a:t>
            </a:r>
            <a:r>
              <a:rPr lang="en-US" sz="1600" dirty="0" err="1">
                <a:latin typeface="Abadi" panose="020B0604020104020204"/>
              </a:rPr>
              <a:t>SpaceX</a:t>
            </a:r>
            <a:r>
              <a:rPr lang="en-US" sz="1600" dirty="0">
                <a:latin typeface="Abadi" panose="020B0604020104020204"/>
              </a:rPr>
              <a:t> dataset contains several Space X launch facilities, and each location is in the </a:t>
            </a:r>
            <a:r>
              <a:rPr lang="en-US" sz="1600" dirty="0" err="1">
                <a:latin typeface="Abadi" panose="020B0604020104020204"/>
              </a:rPr>
              <a:t>LaunchSite</a:t>
            </a:r>
            <a:r>
              <a:rPr lang="en-US" sz="1600" dirty="0">
                <a:latin typeface="Abadi" panose="020B0604020104020204"/>
              </a:rPr>
              <a:t> column. We used </a:t>
            </a:r>
            <a:r>
              <a:rPr lang="en-US" sz="1600" dirty="0" err="1">
                <a:latin typeface="Abadi" panose="020B0604020104020204"/>
              </a:rPr>
              <a:t>value_counts</a:t>
            </a:r>
            <a:r>
              <a:rPr lang="en-US" sz="1600" dirty="0">
                <a:latin typeface="Abadi" panose="020B0604020104020204"/>
              </a:rPr>
              <a:t>() method to see the number of launches from each site </a:t>
            </a:r>
          </a:p>
          <a:p>
            <a:pPr marL="0" indent="0">
              <a:buNone/>
            </a:pPr>
            <a:r>
              <a:rPr lang="en-US" sz="1600" dirty="0">
                <a:latin typeface="Abadi" panose="020B0604020104020204"/>
              </a:rPr>
              <a:t>Each launch aims to a dedicated orbit. We applied </a:t>
            </a:r>
            <a:r>
              <a:rPr lang="en-US" sz="1600" dirty="0" err="1">
                <a:latin typeface="Abadi" panose="020B0604020104020204"/>
              </a:rPr>
              <a:t>value_counts</a:t>
            </a:r>
            <a:r>
              <a:rPr lang="en-US" sz="1600" dirty="0">
                <a:latin typeface="Abadi" panose="020B0604020104020204"/>
              </a:rPr>
              <a:t>() method to the Orbit column to see the breakdown by orbits.</a:t>
            </a:r>
          </a:p>
          <a:p>
            <a:pPr marL="0" indent="0">
              <a:buNone/>
            </a:pPr>
            <a:endParaRPr lang="en-US" sz="1600" dirty="0">
              <a:latin typeface="Abadi" panose="020B0604020104020204"/>
            </a:endParaRPr>
          </a:p>
          <a:p>
            <a:pPr marL="0" indent="0">
              <a:buNone/>
            </a:pPr>
            <a:r>
              <a:rPr lang="en-US" sz="1600" b="1" dirty="0">
                <a:latin typeface="Abadi" panose="020B0604020104020204"/>
              </a:rPr>
              <a:t>Data Wrangling</a:t>
            </a:r>
            <a:r>
              <a:rPr lang="en-US" sz="1600" dirty="0">
                <a:latin typeface="Abadi" panose="020B0604020104020204"/>
              </a:rPr>
              <a:t>: To determine whether a booster will successfully land, it is best to have a binary column, i.e., where the value is 1 or 0, representing the success of the landing.</a:t>
            </a:r>
            <a:endParaRPr lang="en-US" sz="1400" dirty="0">
              <a:latin typeface="Abadi" panose="020B0604020104020204"/>
            </a:endParaRPr>
          </a:p>
          <a:p>
            <a:pPr marL="0" indent="0">
              <a:buNone/>
            </a:pPr>
            <a:r>
              <a:rPr lang="en-US" sz="1600" b="1" dirty="0">
                <a:latin typeface="Abadi" panose="020B0604020104020204"/>
              </a:rPr>
              <a:t>To achieve this we: </a:t>
            </a:r>
            <a:r>
              <a:rPr lang="en-US" sz="1600" dirty="0">
                <a:latin typeface="Abadi" panose="020B0604020104020204"/>
              </a:rPr>
              <a:t>Defined a set of unsuccessful (bad) outcomes Created a list, </a:t>
            </a:r>
            <a:r>
              <a:rPr lang="en-US" sz="1600" dirty="0" err="1">
                <a:latin typeface="Abadi" panose="020B0604020104020204"/>
              </a:rPr>
              <a:t>landing_class</a:t>
            </a:r>
            <a:r>
              <a:rPr lang="en-US" sz="1600" dirty="0">
                <a:latin typeface="Abadi" panose="020B0604020104020204"/>
              </a:rPr>
              <a:t>, where the element is 0 if the outcome is in the set </a:t>
            </a:r>
            <a:r>
              <a:rPr lang="en-US" sz="1600" dirty="0" err="1">
                <a:latin typeface="Abadi" panose="020B0604020104020204"/>
              </a:rPr>
              <a:t>bad_outcome</a:t>
            </a:r>
            <a:r>
              <a:rPr lang="en-US" sz="1600" dirty="0">
                <a:latin typeface="Abadi" panose="020B0604020104020204"/>
              </a:rPr>
              <a:t>, otherwise, it’s 1. Created a Class column that contains the values from the list </a:t>
            </a:r>
            <a:r>
              <a:rPr lang="en-US" sz="1600" dirty="0" err="1">
                <a:latin typeface="Abadi" panose="020B0604020104020204"/>
              </a:rPr>
              <a:t>landing_class</a:t>
            </a:r>
            <a:endParaRPr lang="en-US" sz="1600" dirty="0">
              <a:latin typeface="Abadi" panose="020B0604020104020204"/>
            </a:endParaRPr>
          </a:p>
          <a:p>
            <a:endParaRPr lang="en-US" sz="1600" dirty="0"/>
          </a:p>
          <a:p>
            <a:endParaRPr lang="en-US" sz="1600" dirty="0"/>
          </a:p>
          <a:p>
            <a:endParaRPr lang="en-US" sz="1600" dirty="0"/>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a:t>
            </a:r>
            <a:r>
              <a:rPr lang="en-US" dirty="0" smtClean="0">
                <a:solidFill>
                  <a:srgbClr val="0B49CB"/>
                </a:solidFill>
                <a:latin typeface="Abadi"/>
              </a:rPr>
              <a:t>Wrangling                                          </a:t>
            </a:r>
            <a:r>
              <a:rPr lang="en-US" sz="2400" dirty="0" err="1" smtClean="0">
                <a:solidFill>
                  <a:srgbClr val="0B49CB"/>
                </a:solidFill>
                <a:latin typeface="Abadi"/>
                <a:hlinkClick r:id="rId3"/>
              </a:rPr>
              <a:t>Github</a:t>
            </a:r>
            <a:r>
              <a:rPr lang="en-US" sz="2400" dirty="0" smtClean="0">
                <a:solidFill>
                  <a:srgbClr val="0B49CB"/>
                </a:solidFill>
                <a:latin typeface="Abadi"/>
                <a:hlinkClick r:id="rId3"/>
              </a:rPr>
              <a:t> Link</a:t>
            </a:r>
            <a:r>
              <a:rPr lang="en-US" sz="2400" dirty="0" smtClean="0">
                <a:solidFill>
                  <a:srgbClr val="0B49CB"/>
                </a:solidFill>
                <a:latin typeface="Abadi"/>
              </a:rPr>
              <a:t> </a:t>
            </a:r>
            <a:endParaRPr lang="en-US" sz="2400" dirty="0">
              <a:solidFill>
                <a:srgbClr val="0B49CB"/>
              </a:solidFill>
              <a:latin typeface="Abadi"/>
            </a:endParaRPr>
          </a:p>
        </p:txBody>
      </p:sp>
      <p:sp>
        <p:nvSpPr>
          <p:cNvPr id="6" name="Content Placeholder 4">
            <a:extLst>
              <a:ext uri="{FF2B5EF4-FFF2-40B4-BE49-F238E27FC236}">
                <a16:creationId xmlns:a16="http://schemas.microsoft.com/office/drawing/2014/main" xmlns="" id="{1B07C49E-AFFC-EC46-8930-E4D428F5F943}"/>
              </a:ext>
            </a:extLst>
          </p:cNvPr>
          <p:cNvSpPr txBox="1">
            <a:spLocks/>
          </p:cNvSpPr>
          <p:nvPr/>
        </p:nvSpPr>
        <p:spPr>
          <a:xfrm>
            <a:off x="6159789" y="1514901"/>
            <a:ext cx="5125822" cy="46620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latin typeface="Abadi" panose="020B0604020104020204"/>
              </a:rPr>
              <a:t>The landing outcome is shown in the Outcome column: </a:t>
            </a:r>
          </a:p>
          <a:p>
            <a:r>
              <a:rPr lang="en-US" sz="1400" dirty="0">
                <a:latin typeface="Abadi" panose="020B0604020104020204"/>
              </a:rPr>
              <a:t>True Ocean – the mission outcome was successfully landed to a specific region of the ocean </a:t>
            </a:r>
          </a:p>
          <a:p>
            <a:r>
              <a:rPr lang="en-US" sz="1400" dirty="0">
                <a:latin typeface="Abadi" panose="020B0604020104020204"/>
              </a:rPr>
              <a:t>False Ocean – the mission outcome was unsuccessfully landed to a specific region of the ocean. </a:t>
            </a:r>
          </a:p>
          <a:p>
            <a:r>
              <a:rPr lang="en-US" sz="1400" dirty="0">
                <a:latin typeface="Abadi" panose="020B0604020104020204"/>
              </a:rPr>
              <a:t>True RTLS – the mission outcome was successfully landed to a ground pad</a:t>
            </a:r>
          </a:p>
          <a:p>
            <a:r>
              <a:rPr lang="en-US" sz="1400" dirty="0">
                <a:latin typeface="Abadi" panose="020B0604020104020204"/>
              </a:rPr>
              <a:t>False RTLS – the mission outcome was unsuccessfully landed to a ground pad. </a:t>
            </a:r>
          </a:p>
          <a:p>
            <a:r>
              <a:rPr lang="en-US" sz="1400" dirty="0">
                <a:latin typeface="Abadi" panose="020B0604020104020204"/>
              </a:rPr>
              <a:t>True ASDS – the mission outcome was successfully landed to a drone ship </a:t>
            </a:r>
          </a:p>
          <a:p>
            <a:r>
              <a:rPr lang="en-US" sz="1400" dirty="0">
                <a:latin typeface="Abadi" panose="020B0604020104020204"/>
              </a:rPr>
              <a:t>False ASDS – the mission outcome was unsuccessfully landed to a drone ship.</a:t>
            </a:r>
          </a:p>
          <a:p>
            <a:r>
              <a:rPr lang="en-US" sz="1400" dirty="0">
                <a:latin typeface="Abadi" panose="020B0604020104020204"/>
              </a:rPr>
              <a:t> None ASDS and None </a:t>
            </a:r>
            <a:r>
              <a:rPr lang="en-US" sz="1400" dirty="0" err="1">
                <a:latin typeface="Abadi" panose="020B0604020104020204"/>
              </a:rPr>
              <a:t>None</a:t>
            </a:r>
            <a:r>
              <a:rPr lang="en-US" sz="1400" dirty="0">
                <a:latin typeface="Abadi" panose="020B0604020104020204"/>
              </a:rPr>
              <a:t> – these represent a failure to land</a:t>
            </a:r>
          </a:p>
          <a:p>
            <a:endParaRPr lang="en-US" sz="1600" dirty="0">
              <a:latin typeface="Abadi" panose="020B0604020104020204"/>
            </a:endParaRPr>
          </a:p>
          <a:p>
            <a:endParaRPr lang="en-US" sz="1600" dirty="0">
              <a:latin typeface="Abadi" panose="020B0604020104020204"/>
            </a:endParaRPr>
          </a:p>
          <a:p>
            <a:endParaRPr lang="en-US" sz="1600" dirty="0">
              <a:latin typeface="Abadi" panose="020B0604020104020204"/>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2208702"/>
            <a:ext cx="5439720" cy="4218509"/>
          </a:xfrm>
          <a:prstGeom prst="rect">
            <a:avLst/>
          </a:prstGeom>
        </p:spPr>
        <p:txBody>
          <a:bodyPr lIns="91440" tIns="45720" rIns="91440" bIns="45720" anchor="t"/>
          <a:lstStyle/>
          <a:p>
            <a:pPr marL="0" indent="0">
              <a:buNone/>
            </a:pPr>
            <a:r>
              <a:rPr lang="en-US" sz="1800" b="1" dirty="0">
                <a:latin typeface="Abadi" panose="020B0604020104020204"/>
              </a:rPr>
              <a:t>Scatter Plots:</a:t>
            </a:r>
          </a:p>
          <a:p>
            <a:r>
              <a:rPr lang="en-US" sz="1800" dirty="0">
                <a:latin typeface="Abadi" panose="020B0604020104020204"/>
              </a:rPr>
              <a:t>Flight Number and Launch Site </a:t>
            </a:r>
          </a:p>
          <a:p>
            <a:r>
              <a:rPr lang="en-US" sz="1800" dirty="0">
                <a:latin typeface="Abadi" panose="020B0604020104020204"/>
              </a:rPr>
              <a:t>Payload and Launch Site </a:t>
            </a:r>
          </a:p>
          <a:p>
            <a:r>
              <a:rPr lang="en-US" sz="1800" dirty="0">
                <a:latin typeface="Abadi" panose="020B0604020104020204"/>
              </a:rPr>
              <a:t>Orbit Type and Flight Number </a:t>
            </a:r>
          </a:p>
          <a:p>
            <a:r>
              <a:rPr lang="en-US" sz="1800" dirty="0">
                <a:latin typeface="Abadi" panose="020B0604020104020204"/>
              </a:rPr>
              <a:t>Payload and Orbit Type </a:t>
            </a:r>
          </a:p>
          <a:p>
            <a:pPr marL="0" indent="0">
              <a:buNone/>
            </a:pPr>
            <a:r>
              <a:rPr lang="en-US" sz="1800" dirty="0">
                <a:latin typeface="Abadi" panose="020B0604020104020204"/>
              </a:rPr>
              <a:t>Thus, we were able to make conclusions regarding correlation between numeric variables </a:t>
            </a:r>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a:t>
            </a:r>
            <a:r>
              <a:rPr lang="en-US" dirty="0" smtClean="0">
                <a:solidFill>
                  <a:srgbClr val="0B49CB"/>
                </a:solidFill>
                <a:latin typeface="Abadi"/>
              </a:rPr>
              <a:t>Visualization                       </a:t>
            </a:r>
            <a:r>
              <a:rPr lang="en-US" sz="2200" dirty="0" err="1" smtClean="0">
                <a:solidFill>
                  <a:srgbClr val="0B49CB"/>
                </a:solidFill>
                <a:latin typeface="Abadi"/>
                <a:hlinkClick r:id="rId3"/>
              </a:rPr>
              <a:t>Github</a:t>
            </a:r>
            <a:r>
              <a:rPr lang="en-US" sz="2200" dirty="0" smtClean="0">
                <a:solidFill>
                  <a:srgbClr val="0B49CB"/>
                </a:solidFill>
                <a:latin typeface="Abadi"/>
                <a:hlinkClick r:id="rId3"/>
              </a:rPr>
              <a:t> </a:t>
            </a:r>
            <a:r>
              <a:rPr lang="en-US" sz="2200" dirty="0">
                <a:solidFill>
                  <a:srgbClr val="0B49CB"/>
                </a:solidFill>
                <a:latin typeface="Abadi"/>
                <a:hlinkClick r:id="rId3"/>
              </a:rPr>
              <a:t>Link</a:t>
            </a:r>
            <a:r>
              <a:rPr lang="en-US" sz="2200" dirty="0">
                <a:solidFill>
                  <a:srgbClr val="0B49CB"/>
                </a:solidFill>
                <a:latin typeface="Abadi"/>
              </a:rPr>
              <a:t> </a:t>
            </a:r>
            <a:endParaRPr lang="en-US" sz="2200" dirty="0">
              <a:solidFill>
                <a:srgbClr val="0B49CB"/>
              </a:solidFill>
              <a:latin typeface="Abadi"/>
            </a:endParaRPr>
          </a:p>
        </p:txBody>
      </p:sp>
      <p:sp>
        <p:nvSpPr>
          <p:cNvPr id="6" name="Content Placeholder 4">
            <a:extLst>
              <a:ext uri="{FF2B5EF4-FFF2-40B4-BE49-F238E27FC236}">
                <a16:creationId xmlns:a16="http://schemas.microsoft.com/office/drawing/2014/main" xmlns="" id="{1B07C49E-AFFC-EC46-8930-E4D428F5F943}"/>
              </a:ext>
            </a:extLst>
          </p:cNvPr>
          <p:cNvSpPr txBox="1">
            <a:spLocks/>
          </p:cNvSpPr>
          <p:nvPr/>
        </p:nvSpPr>
        <p:spPr>
          <a:xfrm>
            <a:off x="6401988" y="2185955"/>
            <a:ext cx="5628513" cy="424125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latin typeface="Abadi" panose="020B0604020104020204"/>
              </a:rPr>
              <a:t>Bar Chart: </a:t>
            </a:r>
          </a:p>
          <a:p>
            <a:r>
              <a:rPr lang="en-US" sz="1800" dirty="0">
                <a:latin typeface="Abadi" panose="020B0604020104020204"/>
              </a:rPr>
              <a:t>Success Rate and Orbit Type </a:t>
            </a:r>
          </a:p>
          <a:p>
            <a:pPr marL="0" indent="0">
              <a:buNone/>
            </a:pPr>
            <a:r>
              <a:rPr lang="en-US" sz="1800" dirty="0">
                <a:latin typeface="Abadi" panose="020B0604020104020204"/>
              </a:rPr>
              <a:t>Thus, we were able to see the success rate based on a categorical variable </a:t>
            </a:r>
          </a:p>
          <a:p>
            <a:pPr marL="0" indent="0">
              <a:buNone/>
            </a:pPr>
            <a:r>
              <a:rPr lang="en-US" sz="1800" b="1" dirty="0">
                <a:latin typeface="Abadi" panose="020B0604020104020204"/>
              </a:rPr>
              <a:t>Line Chart: </a:t>
            </a:r>
          </a:p>
          <a:p>
            <a:r>
              <a:rPr lang="en-US" sz="1800" dirty="0">
                <a:latin typeface="Abadi" panose="020B0604020104020204"/>
              </a:rPr>
              <a:t>Success Rate and Year (i.e. the launch success yearly trend) </a:t>
            </a:r>
          </a:p>
          <a:p>
            <a:pPr marL="0" indent="0">
              <a:buNone/>
            </a:pPr>
            <a:r>
              <a:rPr lang="en-US" sz="1800" dirty="0">
                <a:latin typeface="Abadi" panose="020B0604020104020204"/>
              </a:rPr>
              <a:t>Thus, we were able to assess change in success rate over time</a:t>
            </a:r>
          </a:p>
          <a:p>
            <a:pPr marL="0" indent="0">
              <a:buFont typeface="Arial" panose="020B0604020202020204" pitchFamily="34" charset="0"/>
              <a:buNone/>
            </a:pPr>
            <a:endParaRPr lang="en-US" sz="1800" dirty="0">
              <a:latin typeface="Abadi" panose="020B0604020104020204"/>
            </a:endParaRPr>
          </a:p>
        </p:txBody>
      </p:sp>
      <p:sp>
        <p:nvSpPr>
          <p:cNvPr id="7" name="Content Placeholder 4">
            <a:extLst>
              <a:ext uri="{FF2B5EF4-FFF2-40B4-BE49-F238E27FC236}">
                <a16:creationId xmlns:a16="http://schemas.microsoft.com/office/drawing/2014/main" xmlns="" id="{1B07C49E-AFFC-EC46-8930-E4D428F5F943}"/>
              </a:ext>
            </a:extLst>
          </p:cNvPr>
          <p:cNvSpPr txBox="1">
            <a:spLocks/>
          </p:cNvSpPr>
          <p:nvPr/>
        </p:nvSpPr>
        <p:spPr>
          <a:xfrm>
            <a:off x="770011" y="1435717"/>
            <a:ext cx="7411822" cy="52273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Abadi" panose="020B0604020104020204"/>
              </a:rPr>
              <a:t>In this section we have built following visualizations: </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00853" y="2330351"/>
            <a:ext cx="9745589" cy="4351338"/>
          </a:xfrm>
          <a:prstGeom prst="rect">
            <a:avLst/>
          </a:prstGeom>
        </p:spPr>
        <p:txBody>
          <a:bodyPr lIns="91440" tIns="45720" rIns="91440" bIns="45720" anchor="t"/>
          <a:lstStyle/>
          <a:p>
            <a:r>
              <a:rPr lang="en-US" sz="2200" dirty="0">
                <a:latin typeface="Abadi" panose="020B0604020104020204"/>
              </a:rPr>
              <a:t>Display the average payload mass carried by booster version F9 v1.1</a:t>
            </a:r>
          </a:p>
          <a:p>
            <a:r>
              <a:rPr lang="en-US" sz="2200" dirty="0">
                <a:latin typeface="Abadi" panose="020B0604020104020204"/>
              </a:rPr>
              <a:t>List the names of the booster versions which have carried the maximum payload mass</a:t>
            </a:r>
          </a:p>
          <a:p>
            <a:r>
              <a:rPr lang="en-US" sz="2200" dirty="0">
                <a:latin typeface="Abadi" panose="020B0604020104020204"/>
              </a:rPr>
              <a:t>List the total number of successful and failed mission outcomes</a:t>
            </a:r>
          </a:p>
          <a:p>
            <a:r>
              <a:rPr lang="en-US" sz="2200" dirty="0">
                <a:latin typeface="Abadi" panose="020B0604020104020204"/>
              </a:rPr>
              <a:t>List the names of the boosters which had success on a drone ship and a payload mass between 4000 and 6000 kg</a:t>
            </a:r>
          </a:p>
          <a:p>
            <a:r>
              <a:rPr lang="en-US" sz="2200" dirty="0">
                <a:latin typeface="Abadi" panose="020B0604020104020204"/>
              </a:rPr>
              <a:t>List the failed landing outcomes on drone ships, their booster versions, and launch site names for 2015</a:t>
            </a:r>
          </a:p>
          <a:p>
            <a:endParaRPr lang="en-US" sz="2200" dirty="0">
              <a:latin typeface="Abadi" panose="020B0604020104020204"/>
            </a:endParaRPr>
          </a:p>
          <a:p>
            <a:endParaRPr lang="en-US" sz="2200" dirty="0">
              <a:latin typeface="Abadi" panose="020B0604020104020204"/>
            </a:endParaRPr>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a:t>
            </a:r>
            <a:r>
              <a:rPr lang="en-US" dirty="0" smtClean="0">
                <a:solidFill>
                  <a:srgbClr val="0B49CB"/>
                </a:solidFill>
                <a:latin typeface="Abadi"/>
              </a:rPr>
              <a:t>SQL                                             </a:t>
            </a:r>
            <a:r>
              <a:rPr lang="en-US" sz="2200" dirty="0" err="1" smtClean="0">
                <a:solidFill>
                  <a:srgbClr val="0B49CB"/>
                </a:solidFill>
                <a:latin typeface="Abadi"/>
                <a:hlinkClick r:id="rId3"/>
              </a:rPr>
              <a:t>Github</a:t>
            </a:r>
            <a:r>
              <a:rPr lang="en-US" sz="2200" dirty="0" smtClean="0">
                <a:solidFill>
                  <a:srgbClr val="0B49CB"/>
                </a:solidFill>
                <a:latin typeface="Abadi"/>
                <a:hlinkClick r:id="rId3"/>
              </a:rPr>
              <a:t> </a:t>
            </a:r>
            <a:r>
              <a:rPr lang="en-US" sz="2200" dirty="0">
                <a:solidFill>
                  <a:srgbClr val="0B49CB"/>
                </a:solidFill>
                <a:latin typeface="Abadi"/>
                <a:hlinkClick r:id="rId3"/>
              </a:rPr>
              <a:t>Link</a:t>
            </a:r>
            <a:r>
              <a:rPr lang="en-US" sz="2200" dirty="0">
                <a:solidFill>
                  <a:srgbClr val="0B49CB"/>
                </a:solidFill>
                <a:latin typeface="Abadi"/>
              </a:rPr>
              <a:t> </a:t>
            </a:r>
            <a:endParaRPr lang="en-US" sz="2200" dirty="0">
              <a:solidFill>
                <a:srgbClr val="0B49CB"/>
              </a:solidFill>
            </a:endParaRPr>
          </a:p>
        </p:txBody>
      </p:sp>
      <p:sp>
        <p:nvSpPr>
          <p:cNvPr id="6" name="Content Placeholder 4">
            <a:extLst>
              <a:ext uri="{FF2B5EF4-FFF2-40B4-BE49-F238E27FC236}">
                <a16:creationId xmlns:a16="http://schemas.microsoft.com/office/drawing/2014/main" xmlns="" id="{1B07C49E-AFFC-EC46-8930-E4D428F5F943}"/>
              </a:ext>
            </a:extLst>
          </p:cNvPr>
          <p:cNvSpPr txBox="1">
            <a:spLocks/>
          </p:cNvSpPr>
          <p:nvPr/>
        </p:nvSpPr>
        <p:spPr>
          <a:xfrm>
            <a:off x="770011" y="1435717"/>
            <a:ext cx="7411822" cy="52273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Abadi" panose="020B0604020104020204"/>
              </a:rPr>
              <a:t>In this section I performed the following queries: </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942372" y="2451357"/>
            <a:ext cx="10515600" cy="4351338"/>
          </a:xfrm>
          <a:prstGeom prst="rect">
            <a:avLst/>
          </a:prstGeom>
        </p:spPr>
        <p:txBody>
          <a:bodyPr>
            <a:normAutofit fontScale="92500" lnSpcReduction="20000"/>
          </a:bodyPr>
          <a:lstStyle/>
          <a:p>
            <a:pPr marL="342900" indent="-342900">
              <a:buAutoNum type="arabicPeriod"/>
            </a:pPr>
            <a:r>
              <a:rPr lang="en-US" sz="1800" dirty="0">
                <a:latin typeface="Abadi" panose="020B0604020104020204"/>
              </a:rPr>
              <a:t>We marked all launch sites on a map by:</a:t>
            </a:r>
          </a:p>
          <a:p>
            <a:pPr lvl="1"/>
            <a:r>
              <a:rPr lang="en-US" sz="1800" dirty="0" err="1">
                <a:latin typeface="Abadi" panose="020B0604020104020204"/>
              </a:rPr>
              <a:t>Initialising</a:t>
            </a:r>
            <a:r>
              <a:rPr lang="en-US" sz="1800" dirty="0">
                <a:latin typeface="Abadi" panose="020B0604020104020204"/>
              </a:rPr>
              <a:t> the map using a Folium Map object </a:t>
            </a:r>
          </a:p>
          <a:p>
            <a:pPr lvl="1"/>
            <a:r>
              <a:rPr lang="en-US" sz="1800" dirty="0">
                <a:latin typeface="Abadi" panose="020B0604020104020204"/>
              </a:rPr>
              <a:t>Adding a </a:t>
            </a:r>
            <a:r>
              <a:rPr lang="en-US" sz="1800" dirty="0" err="1">
                <a:latin typeface="Abadi" panose="020B0604020104020204"/>
              </a:rPr>
              <a:t>folium.Circle</a:t>
            </a:r>
            <a:r>
              <a:rPr lang="en-US" sz="1800" dirty="0">
                <a:latin typeface="Abadi" panose="020B0604020104020204"/>
              </a:rPr>
              <a:t> and </a:t>
            </a:r>
            <a:r>
              <a:rPr lang="en-US" sz="1800" dirty="0" err="1">
                <a:latin typeface="Abadi" panose="020B0604020104020204"/>
              </a:rPr>
              <a:t>folium.Marker</a:t>
            </a:r>
            <a:r>
              <a:rPr lang="en-US" sz="1800" dirty="0">
                <a:latin typeface="Abadi" panose="020B0604020104020204"/>
              </a:rPr>
              <a:t> for each launch site on the launch map </a:t>
            </a:r>
          </a:p>
          <a:p>
            <a:pPr marL="342900" indent="-342900">
              <a:buAutoNum type="arabicPeriod"/>
            </a:pPr>
            <a:r>
              <a:rPr lang="en-US" sz="1800" dirty="0">
                <a:latin typeface="Abadi" panose="020B0604020104020204"/>
              </a:rPr>
              <a:t>We marked the successful/failed launches for each site on a map: </a:t>
            </a:r>
          </a:p>
          <a:p>
            <a:pPr lvl="1"/>
            <a:r>
              <a:rPr lang="en-US" sz="1800" dirty="0">
                <a:latin typeface="Abadi" panose="020B0604020104020204"/>
              </a:rPr>
              <a:t>As many launches have the same coordinates, it makes sense to cluster them together </a:t>
            </a:r>
          </a:p>
          <a:p>
            <a:pPr lvl="1"/>
            <a:r>
              <a:rPr lang="en-US" sz="1800" dirty="0">
                <a:latin typeface="Abadi" panose="020B0604020104020204"/>
              </a:rPr>
              <a:t>Before clustering them, we assigned a marker </a:t>
            </a:r>
            <a:r>
              <a:rPr lang="en-US" sz="1800" dirty="0" err="1">
                <a:latin typeface="Abadi" panose="020B0604020104020204"/>
              </a:rPr>
              <a:t>colour</a:t>
            </a:r>
            <a:r>
              <a:rPr lang="en-US" sz="1800" dirty="0">
                <a:latin typeface="Abadi" panose="020B0604020104020204"/>
              </a:rPr>
              <a:t> of successful (class = 1) as green, and failed (class = 0) as red </a:t>
            </a:r>
          </a:p>
          <a:p>
            <a:pPr lvl="1"/>
            <a:r>
              <a:rPr lang="en-US" sz="1800" dirty="0">
                <a:latin typeface="Abadi" panose="020B0604020104020204"/>
              </a:rPr>
              <a:t>To put the launches into clusters, for each launch, we added a </a:t>
            </a:r>
            <a:r>
              <a:rPr lang="en-US" sz="1800" dirty="0" err="1">
                <a:latin typeface="Abadi" panose="020B0604020104020204"/>
              </a:rPr>
              <a:t>folium.Marker</a:t>
            </a:r>
            <a:r>
              <a:rPr lang="en-US" sz="1800" dirty="0">
                <a:latin typeface="Abadi" panose="020B0604020104020204"/>
              </a:rPr>
              <a:t> to the </a:t>
            </a:r>
            <a:r>
              <a:rPr lang="en-US" sz="1800" dirty="0" err="1">
                <a:latin typeface="Abadi" panose="020B0604020104020204"/>
              </a:rPr>
              <a:t>MarkerCluster</a:t>
            </a:r>
            <a:r>
              <a:rPr lang="en-US" sz="1800" dirty="0">
                <a:latin typeface="Abadi" panose="020B0604020104020204"/>
              </a:rPr>
              <a:t>() object </a:t>
            </a:r>
          </a:p>
          <a:p>
            <a:pPr lvl="1"/>
            <a:r>
              <a:rPr lang="en-US" sz="1800" dirty="0">
                <a:latin typeface="Abadi" panose="020B0604020104020204"/>
              </a:rPr>
              <a:t>Finally, we created an icon as a text label, assigning the </a:t>
            </a:r>
            <a:r>
              <a:rPr lang="en-US" sz="1800" dirty="0" err="1">
                <a:latin typeface="Abadi" panose="020B0604020104020204"/>
              </a:rPr>
              <a:t>icon_color</a:t>
            </a:r>
            <a:r>
              <a:rPr lang="en-US" sz="1800" dirty="0">
                <a:latin typeface="Abadi" panose="020B0604020104020204"/>
              </a:rPr>
              <a:t> as the </a:t>
            </a:r>
            <a:r>
              <a:rPr lang="en-US" sz="1800" dirty="0" err="1">
                <a:latin typeface="Abadi" panose="020B0604020104020204"/>
              </a:rPr>
              <a:t>marker_colour</a:t>
            </a:r>
            <a:r>
              <a:rPr lang="en-US" sz="1800" dirty="0">
                <a:latin typeface="Abadi" panose="020B0604020104020204"/>
              </a:rPr>
              <a:t> </a:t>
            </a:r>
          </a:p>
          <a:p>
            <a:pPr marL="342900" indent="-342900">
              <a:buAutoNum type="arabicPeriod"/>
            </a:pPr>
            <a:r>
              <a:rPr lang="en-US" sz="1800" dirty="0">
                <a:latin typeface="Abadi" panose="020B0604020104020204"/>
              </a:rPr>
              <a:t>We calculated the distances between a launch site and its proximities:  </a:t>
            </a:r>
          </a:p>
          <a:p>
            <a:pPr lvl="1"/>
            <a:r>
              <a:rPr lang="en-US" sz="1800" dirty="0">
                <a:latin typeface="Abadi" panose="020B0604020104020204"/>
              </a:rPr>
              <a:t>To explore the proximities of launch sites, we have made calculations of distances between points using the </a:t>
            </a:r>
            <a:r>
              <a:rPr lang="en-US" sz="1800" dirty="0" err="1">
                <a:latin typeface="Abadi" panose="020B0604020104020204"/>
              </a:rPr>
              <a:t>Lat</a:t>
            </a:r>
            <a:r>
              <a:rPr lang="en-US" sz="1800" dirty="0">
                <a:latin typeface="Abadi" panose="020B0604020104020204"/>
              </a:rPr>
              <a:t> and Long values. </a:t>
            </a:r>
          </a:p>
          <a:p>
            <a:pPr lvl="1"/>
            <a:r>
              <a:rPr lang="en-US" sz="1800" dirty="0">
                <a:latin typeface="Abadi" panose="020B0604020104020204"/>
              </a:rPr>
              <a:t>After marking a point using the </a:t>
            </a:r>
            <a:r>
              <a:rPr lang="en-US" sz="1800" dirty="0" err="1">
                <a:latin typeface="Abadi" panose="020B0604020104020204"/>
              </a:rPr>
              <a:t>Lat</a:t>
            </a:r>
            <a:r>
              <a:rPr lang="en-US" sz="1800" dirty="0">
                <a:latin typeface="Abadi" panose="020B0604020104020204"/>
              </a:rPr>
              <a:t> and Long values, we created a </a:t>
            </a:r>
            <a:r>
              <a:rPr lang="en-US" sz="1800" dirty="0" err="1">
                <a:latin typeface="Abadi" panose="020B0604020104020204"/>
              </a:rPr>
              <a:t>folium.Marker</a:t>
            </a:r>
            <a:r>
              <a:rPr lang="en-US" sz="1800" dirty="0">
                <a:latin typeface="Abadi" panose="020B0604020104020204"/>
              </a:rPr>
              <a:t> object to show the distance. </a:t>
            </a:r>
          </a:p>
          <a:p>
            <a:pPr lvl="1"/>
            <a:r>
              <a:rPr lang="en-US" sz="1800" dirty="0">
                <a:latin typeface="Abadi" panose="020B0604020104020204"/>
              </a:rPr>
              <a:t>To </a:t>
            </a:r>
            <a:r>
              <a:rPr lang="en-US" sz="1900" dirty="0">
                <a:latin typeface="Abadi" panose="020B0604020104020204"/>
              </a:rPr>
              <a:t>display the distance line between two points, we drew a </a:t>
            </a:r>
            <a:r>
              <a:rPr lang="en-US" sz="1900" dirty="0" err="1">
                <a:latin typeface="Abadi" panose="020B0604020104020204"/>
              </a:rPr>
              <a:t>folium.PolyLine</a:t>
            </a:r>
            <a:r>
              <a:rPr lang="en-US" sz="1900" dirty="0">
                <a:latin typeface="Abadi" panose="020B0604020104020204"/>
              </a:rPr>
              <a:t> and added it to the map</a:t>
            </a:r>
          </a:p>
          <a:p>
            <a:endParaRPr lang="en-US" sz="1800" dirty="0">
              <a:latin typeface="Abadi" panose="020B0604020104020204"/>
            </a:endParaRPr>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a:t>
            </a:r>
            <a:r>
              <a:rPr lang="en-US" dirty="0" smtClean="0">
                <a:solidFill>
                  <a:srgbClr val="0B49CB"/>
                </a:solidFill>
                <a:latin typeface="Abadi"/>
              </a:rPr>
              <a:t>Folium          </a:t>
            </a:r>
            <a:r>
              <a:rPr lang="en-US" sz="2200" dirty="0" err="1" smtClean="0">
                <a:solidFill>
                  <a:srgbClr val="0B49CB"/>
                </a:solidFill>
                <a:latin typeface="Abadi"/>
                <a:hlinkClick r:id="rId3"/>
              </a:rPr>
              <a:t>Github</a:t>
            </a:r>
            <a:r>
              <a:rPr lang="en-US" sz="2200" dirty="0" smtClean="0">
                <a:solidFill>
                  <a:srgbClr val="0B49CB"/>
                </a:solidFill>
                <a:latin typeface="Abadi"/>
                <a:hlinkClick r:id="rId3"/>
              </a:rPr>
              <a:t> </a:t>
            </a:r>
            <a:r>
              <a:rPr lang="en-US" sz="2200" dirty="0">
                <a:solidFill>
                  <a:srgbClr val="0B49CB"/>
                </a:solidFill>
                <a:latin typeface="Abadi"/>
                <a:hlinkClick r:id="rId3"/>
              </a:rPr>
              <a:t>Link</a:t>
            </a:r>
            <a:r>
              <a:rPr lang="en-US" sz="2200" dirty="0">
                <a:solidFill>
                  <a:srgbClr val="0B49CB"/>
                </a:solidFill>
                <a:latin typeface="Abadi"/>
              </a:rPr>
              <a:t> </a:t>
            </a:r>
            <a:endParaRPr lang="en-US" sz="2200" dirty="0">
              <a:solidFill>
                <a:srgbClr val="0B49CB"/>
              </a:solidFill>
            </a:endParaRPr>
          </a:p>
        </p:txBody>
      </p:sp>
      <p:sp>
        <p:nvSpPr>
          <p:cNvPr id="6" name="Content Placeholder 4">
            <a:extLst>
              <a:ext uri="{FF2B5EF4-FFF2-40B4-BE49-F238E27FC236}">
                <a16:creationId xmlns:a16="http://schemas.microsoft.com/office/drawing/2014/main" xmlns="" id="{1B07C49E-AFFC-EC46-8930-E4D428F5F943}"/>
              </a:ext>
            </a:extLst>
          </p:cNvPr>
          <p:cNvSpPr txBox="1">
            <a:spLocks/>
          </p:cNvSpPr>
          <p:nvPr/>
        </p:nvSpPr>
        <p:spPr>
          <a:xfrm>
            <a:off x="1100423" y="1435717"/>
            <a:ext cx="10125949" cy="64015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Abadi" panose="020B0604020104020204"/>
              </a:rPr>
              <a:t>Following steps have been performed in order to make an interactive visualization:</a:t>
            </a:r>
            <a:endParaRPr lang="en-US" sz="2400" b="1" dirty="0">
              <a:latin typeface="Abadi" panose="020B0604020104020204"/>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32003" y="2300598"/>
            <a:ext cx="9745589" cy="435133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400" dirty="0"/>
              <a:t>Pie chart (</a:t>
            </a:r>
            <a:r>
              <a:rPr lang="en-US" sz="2400" dirty="0" err="1"/>
              <a:t>px.pie</a:t>
            </a:r>
            <a:r>
              <a:rPr lang="en-US" sz="2400" dirty="0"/>
              <a:t>()) showing the total successful launches per site:</a:t>
            </a:r>
          </a:p>
          <a:p>
            <a:pPr lvl="1">
              <a:lnSpc>
                <a:spcPct val="100000"/>
              </a:lnSpc>
              <a:spcBef>
                <a:spcPts val="1400"/>
              </a:spcBef>
            </a:pPr>
            <a:r>
              <a:rPr lang="en-US" sz="2000" dirty="0"/>
              <a:t>This makes it clear to see which sites are most successful </a:t>
            </a:r>
          </a:p>
          <a:p>
            <a:pPr lvl="1">
              <a:lnSpc>
                <a:spcPct val="100000"/>
              </a:lnSpc>
              <a:spcBef>
                <a:spcPts val="1400"/>
              </a:spcBef>
            </a:pPr>
            <a:r>
              <a:rPr lang="en-US" sz="2000" dirty="0"/>
              <a:t>The chart could also be filtered (using a </a:t>
            </a:r>
            <a:r>
              <a:rPr lang="en-US" sz="2000" dirty="0" err="1"/>
              <a:t>dcc.Dropdown</a:t>
            </a:r>
            <a:r>
              <a:rPr lang="en-US" sz="2000" dirty="0"/>
              <a:t>() object) to see the success/failure ratio for an individual site</a:t>
            </a: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400" dirty="0"/>
              <a:t>Scatter graph (</a:t>
            </a:r>
            <a:r>
              <a:rPr lang="en-US" sz="2400" dirty="0" err="1"/>
              <a:t>px.scatter</a:t>
            </a:r>
            <a:r>
              <a:rPr lang="en-US" sz="2400" dirty="0"/>
              <a:t>()) to show the correlation between outcome (success or fail) and payload mass (kg):</a:t>
            </a:r>
          </a:p>
          <a:p>
            <a:pPr lvl="1">
              <a:lnSpc>
                <a:spcPct val="100000"/>
              </a:lnSpc>
              <a:spcBef>
                <a:spcPts val="1400"/>
              </a:spcBef>
            </a:pPr>
            <a:r>
              <a:rPr lang="en-US" sz="2000" dirty="0"/>
              <a:t>This could be filtered (using a </a:t>
            </a:r>
            <a:r>
              <a:rPr lang="en-US" sz="2000" dirty="0" err="1"/>
              <a:t>RangeSlider</a:t>
            </a:r>
            <a:r>
              <a:rPr lang="en-US" sz="2000" dirty="0"/>
              <a:t>() object) by ranges of payload masses </a:t>
            </a:r>
          </a:p>
          <a:p>
            <a:pPr lvl="1">
              <a:lnSpc>
                <a:spcPct val="100000"/>
              </a:lnSpc>
              <a:spcBef>
                <a:spcPts val="1400"/>
              </a:spcBef>
            </a:pPr>
            <a:r>
              <a:rPr lang="en-US" sz="2000" dirty="0"/>
              <a:t>It could also be filtered by booster version</a:t>
            </a: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a:t>
            </a:r>
            <a:r>
              <a:rPr lang="en-US" dirty="0" smtClean="0">
                <a:solidFill>
                  <a:srgbClr val="0B49CB"/>
                </a:solidFill>
                <a:latin typeface="Abadi"/>
              </a:rPr>
              <a:t>Dash         </a:t>
            </a:r>
            <a:r>
              <a:rPr lang="en-US" sz="2400" dirty="0" err="1" smtClean="0">
                <a:solidFill>
                  <a:srgbClr val="0B49CB"/>
                </a:solidFill>
                <a:latin typeface="Abadi"/>
                <a:hlinkClick r:id="rId3"/>
              </a:rPr>
              <a:t>Github</a:t>
            </a:r>
            <a:r>
              <a:rPr lang="en-US" sz="2400" dirty="0" smtClean="0">
                <a:solidFill>
                  <a:srgbClr val="0B49CB"/>
                </a:solidFill>
                <a:latin typeface="Abadi"/>
                <a:hlinkClick r:id="rId3"/>
              </a:rPr>
              <a:t> Link</a:t>
            </a:r>
            <a:r>
              <a:rPr lang="en-US" sz="2400" dirty="0" smtClean="0">
                <a:solidFill>
                  <a:srgbClr val="0B49CB"/>
                </a:solidFill>
                <a:latin typeface="Abadi"/>
              </a:rPr>
              <a:t>         </a:t>
            </a:r>
            <a:endParaRPr lang="en-US" sz="2400" dirty="0">
              <a:solidFill>
                <a:srgbClr val="0B49CB"/>
              </a:solidFill>
              <a:latin typeface="Abadi"/>
            </a:endParaRPr>
          </a:p>
        </p:txBody>
      </p:sp>
      <p:sp>
        <p:nvSpPr>
          <p:cNvPr id="6" name="Content Placeholder 4">
            <a:extLst>
              <a:ext uri="{FF2B5EF4-FFF2-40B4-BE49-F238E27FC236}">
                <a16:creationId xmlns:a16="http://schemas.microsoft.com/office/drawing/2014/main" xmlns="" id="{1B07C49E-AFFC-EC46-8930-E4D428F5F943}"/>
              </a:ext>
            </a:extLst>
          </p:cNvPr>
          <p:cNvSpPr txBox="1">
            <a:spLocks/>
          </p:cNvSpPr>
          <p:nvPr/>
        </p:nvSpPr>
        <p:spPr>
          <a:xfrm>
            <a:off x="832003" y="1435717"/>
            <a:ext cx="10125949" cy="64015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We have added the following plots to a </a:t>
            </a:r>
            <a:r>
              <a:rPr lang="en-US" sz="2400" dirty="0" err="1"/>
              <a:t>Plotly</a:t>
            </a:r>
            <a:r>
              <a:rPr lang="en-US" sz="2400" dirty="0"/>
              <a:t> Dash dashboard to have an interactive visualization of the data:</a:t>
            </a:r>
          </a:p>
          <a:p>
            <a:pPr marL="0" indent="0">
              <a:buNone/>
            </a:pPr>
            <a:endParaRPr lang="en-US" sz="2400" b="1" dirty="0">
              <a:latin typeface="Abadi" panose="020B0604020104020204"/>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32003" y="1980609"/>
            <a:ext cx="9745589" cy="4653986"/>
          </a:xfrm>
          <a:prstGeom prst="rect">
            <a:avLst/>
          </a:prstGeom>
        </p:spPr>
        <p:txBody>
          <a:bodyPr>
            <a:normAutofit fontScale="70000" lnSpcReduction="20000"/>
          </a:bodyPr>
          <a:lstStyle/>
          <a:p>
            <a:pPr>
              <a:lnSpc>
                <a:spcPct val="100000"/>
              </a:lnSpc>
              <a:spcBef>
                <a:spcPts val="1400"/>
              </a:spcBef>
            </a:pPr>
            <a:r>
              <a:rPr lang="en-US" sz="2400" dirty="0"/>
              <a:t>We prepared the dataset for model development:</a:t>
            </a:r>
          </a:p>
          <a:p>
            <a:pPr lvl="1">
              <a:lnSpc>
                <a:spcPct val="100000"/>
              </a:lnSpc>
              <a:spcBef>
                <a:spcPts val="1400"/>
              </a:spcBef>
              <a:buFont typeface="Courier New" panose="02070309020205020404" pitchFamily="49" charset="0"/>
              <a:buChar char="o"/>
            </a:pPr>
            <a:r>
              <a:rPr lang="en-US" dirty="0"/>
              <a:t>Loaded the dataset </a:t>
            </a:r>
          </a:p>
          <a:p>
            <a:pPr lvl="1">
              <a:lnSpc>
                <a:spcPct val="100000"/>
              </a:lnSpc>
              <a:spcBef>
                <a:spcPts val="1400"/>
              </a:spcBef>
              <a:buFont typeface="Courier New" panose="02070309020205020404" pitchFamily="49" charset="0"/>
              <a:buChar char="o"/>
            </a:pPr>
            <a:r>
              <a:rPr lang="en-US" dirty="0"/>
              <a:t>Performed necessary data standardizing to keep all features in line </a:t>
            </a:r>
          </a:p>
          <a:p>
            <a:pPr lvl="1">
              <a:lnSpc>
                <a:spcPct val="100000"/>
              </a:lnSpc>
              <a:spcBef>
                <a:spcPts val="1400"/>
              </a:spcBef>
              <a:buFont typeface="Courier New" panose="02070309020205020404" pitchFamily="49" charset="0"/>
              <a:buChar char="o"/>
            </a:pPr>
            <a:r>
              <a:rPr lang="en-US" dirty="0"/>
              <a:t>Performed split of the data into training and test data sets, using </a:t>
            </a:r>
            <a:r>
              <a:rPr lang="en-US" dirty="0" err="1"/>
              <a:t>train_test_sp</a:t>
            </a:r>
            <a:endParaRPr lang="en-US" dirty="0"/>
          </a:p>
          <a:p>
            <a:pPr lvl="1">
              <a:lnSpc>
                <a:spcPct val="100000"/>
              </a:lnSpc>
              <a:spcBef>
                <a:spcPts val="1400"/>
              </a:spcBef>
              <a:buFont typeface="Courier New" panose="02070309020205020404" pitchFamily="49" charset="0"/>
              <a:buChar char="o"/>
            </a:pPr>
            <a:r>
              <a:rPr lang="en-US" dirty="0"/>
              <a:t>Tested several machine learning algorithms and estimated their accuracy:</a:t>
            </a:r>
          </a:p>
          <a:p>
            <a:pPr lvl="2">
              <a:lnSpc>
                <a:spcPct val="100000"/>
              </a:lnSpc>
              <a:spcBef>
                <a:spcPts val="1400"/>
              </a:spcBef>
              <a:buFont typeface="Wingdings" panose="05000000000000000000" pitchFamily="2" charset="2"/>
              <a:buChar char="§"/>
            </a:pPr>
            <a:r>
              <a:rPr lang="en-US" dirty="0"/>
              <a:t>Logistic Regression v </a:t>
            </a:r>
          </a:p>
          <a:p>
            <a:pPr lvl="2">
              <a:lnSpc>
                <a:spcPct val="100000"/>
              </a:lnSpc>
              <a:spcBef>
                <a:spcPts val="1400"/>
              </a:spcBef>
              <a:buFont typeface="Wingdings" panose="05000000000000000000" pitchFamily="2" charset="2"/>
              <a:buChar char="§"/>
            </a:pPr>
            <a:r>
              <a:rPr lang="en-US" dirty="0"/>
              <a:t>Support Vector Machine v </a:t>
            </a:r>
          </a:p>
          <a:p>
            <a:pPr lvl="2">
              <a:lnSpc>
                <a:spcPct val="100000"/>
              </a:lnSpc>
              <a:spcBef>
                <a:spcPts val="1400"/>
              </a:spcBef>
              <a:buFont typeface="Wingdings" panose="05000000000000000000" pitchFamily="2" charset="2"/>
              <a:buChar char="§"/>
            </a:pPr>
            <a:r>
              <a:rPr lang="en-US" dirty="0"/>
              <a:t>Decision Trees v </a:t>
            </a:r>
          </a:p>
          <a:p>
            <a:pPr lvl="2">
              <a:lnSpc>
                <a:spcPct val="100000"/>
              </a:lnSpc>
              <a:spcBef>
                <a:spcPts val="1400"/>
              </a:spcBef>
              <a:buFont typeface="Wingdings" panose="05000000000000000000" pitchFamily="2" charset="2"/>
              <a:buChar char="§"/>
            </a:pPr>
            <a:r>
              <a:rPr lang="en-US" dirty="0"/>
              <a:t>K-Nearest </a:t>
            </a:r>
            <a:r>
              <a:rPr lang="en-US" dirty="0" err="1"/>
              <a:t>Neighbours</a:t>
            </a:r>
            <a:endParaRPr lang="en-US" dirty="0"/>
          </a:p>
          <a:p>
            <a:pPr lvl="2">
              <a:lnSpc>
                <a:spcPct val="100000"/>
              </a:lnSpc>
              <a:spcBef>
                <a:spcPts val="1400"/>
              </a:spcBef>
              <a:buFont typeface="Wingdings" panose="05000000000000000000" pitchFamily="2" charset="2"/>
              <a:buChar char="§"/>
            </a:pPr>
            <a:r>
              <a:rPr lang="en-US" dirty="0"/>
              <a:t>For each chosen algorithm: </a:t>
            </a:r>
          </a:p>
          <a:p>
            <a:pPr lvl="3">
              <a:lnSpc>
                <a:spcPct val="100000"/>
              </a:lnSpc>
              <a:spcBef>
                <a:spcPts val="1400"/>
              </a:spcBef>
              <a:buFont typeface="Wingdings" panose="05000000000000000000" pitchFamily="2" charset="2"/>
              <a:buChar char="§"/>
            </a:pPr>
            <a:r>
              <a:rPr lang="en-US" dirty="0"/>
              <a:t>We created a </a:t>
            </a:r>
            <a:r>
              <a:rPr lang="en-US" dirty="0" err="1"/>
              <a:t>GridSearchCV</a:t>
            </a:r>
            <a:r>
              <a:rPr lang="en-US" dirty="0"/>
              <a:t> object and a dictionary of parameters </a:t>
            </a:r>
          </a:p>
          <a:p>
            <a:pPr lvl="3">
              <a:lnSpc>
                <a:spcPct val="100000"/>
              </a:lnSpc>
              <a:spcBef>
                <a:spcPts val="1400"/>
              </a:spcBef>
              <a:buFont typeface="Wingdings" panose="05000000000000000000" pitchFamily="2" charset="2"/>
              <a:buChar char="§"/>
            </a:pPr>
            <a:r>
              <a:rPr lang="en-US" dirty="0"/>
              <a:t>Fitted the object to the parameters </a:t>
            </a:r>
          </a:p>
          <a:p>
            <a:pPr lvl="3">
              <a:lnSpc>
                <a:spcPct val="100000"/>
              </a:lnSpc>
              <a:spcBef>
                <a:spcPts val="1400"/>
              </a:spcBef>
              <a:buFont typeface="Wingdings" panose="05000000000000000000" pitchFamily="2" charset="2"/>
              <a:buChar char="§"/>
            </a:pPr>
            <a:r>
              <a:rPr lang="en-US" dirty="0"/>
              <a:t>Finally, we used the training data set to train the model and test data to check it’s performance</a:t>
            </a:r>
          </a:p>
          <a:p>
            <a:pPr lvl="1">
              <a:lnSpc>
                <a:spcPct val="100000"/>
              </a:lnSpc>
              <a:spcBef>
                <a:spcPts val="1400"/>
              </a:spcBef>
              <a:buFont typeface="Courier New" panose="02070309020205020404" pitchFamily="49" charset="0"/>
              <a:buChar char="o"/>
            </a:pPr>
            <a:endParaRPr lang="en-US" dirty="0"/>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r>
              <a:rPr lang="en-US" dirty="0" smtClean="0">
                <a:solidFill>
                  <a:srgbClr val="0B49CB"/>
                </a:solidFill>
                <a:latin typeface="Abadi"/>
              </a:rPr>
              <a:t>)              </a:t>
            </a:r>
            <a:r>
              <a:rPr lang="en-US" sz="2200" dirty="0" err="1" smtClean="0">
                <a:solidFill>
                  <a:srgbClr val="0B49CB"/>
                </a:solidFill>
                <a:latin typeface="Abadi"/>
                <a:hlinkClick r:id="rId3"/>
              </a:rPr>
              <a:t>Github</a:t>
            </a:r>
            <a:r>
              <a:rPr lang="en-US" sz="2200" dirty="0" smtClean="0">
                <a:solidFill>
                  <a:srgbClr val="0B49CB"/>
                </a:solidFill>
                <a:latin typeface="Abadi"/>
                <a:hlinkClick r:id="rId3"/>
              </a:rPr>
              <a:t> </a:t>
            </a:r>
            <a:r>
              <a:rPr lang="en-US" sz="2200" dirty="0">
                <a:solidFill>
                  <a:srgbClr val="0B49CB"/>
                </a:solidFill>
                <a:latin typeface="Abadi"/>
                <a:hlinkClick r:id="rId3"/>
              </a:rPr>
              <a:t>Link</a:t>
            </a:r>
            <a:r>
              <a:rPr lang="en-US" sz="2200" dirty="0">
                <a:solidFill>
                  <a:srgbClr val="0B49CB"/>
                </a:solidFill>
                <a:latin typeface="Abadi"/>
              </a:rPr>
              <a:t> </a:t>
            </a:r>
            <a:endParaRPr lang="en-US" sz="2200" dirty="0">
              <a:solidFill>
                <a:srgbClr val="0B49CB"/>
              </a:solidFill>
              <a:latin typeface="Abadi"/>
            </a:endParaRPr>
          </a:p>
        </p:txBody>
      </p:sp>
      <p:sp>
        <p:nvSpPr>
          <p:cNvPr id="6" name="Content Placeholder 4">
            <a:extLst>
              <a:ext uri="{FF2B5EF4-FFF2-40B4-BE49-F238E27FC236}">
                <a16:creationId xmlns:a16="http://schemas.microsoft.com/office/drawing/2014/main" xmlns="" id="{1B07C49E-AFFC-EC46-8930-E4D428F5F943}"/>
              </a:ext>
            </a:extLst>
          </p:cNvPr>
          <p:cNvSpPr txBox="1">
            <a:spLocks/>
          </p:cNvSpPr>
          <p:nvPr/>
        </p:nvSpPr>
        <p:spPr>
          <a:xfrm>
            <a:off x="832003" y="1435717"/>
            <a:ext cx="10125949" cy="64015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We utilized the power of </a:t>
            </a:r>
            <a:r>
              <a:rPr lang="en-US" sz="2400" dirty="0" err="1"/>
              <a:t>Scikit</a:t>
            </a:r>
            <a:r>
              <a:rPr lang="en-US" sz="2400" dirty="0"/>
              <a:t>-Learn Python library in the following steps:</a:t>
            </a:r>
            <a:endParaRPr lang="en-US" sz="2400" b="1" dirty="0">
              <a:latin typeface="Abadi" panose="020B0604020104020204"/>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864973" y="1864112"/>
            <a:ext cx="3932238" cy="3811588"/>
          </a:xfrm>
          <a:prstGeom prst="rect">
            <a:avLst/>
          </a:prstGeom>
        </p:spPr>
        <p:txBody>
          <a:bodyPr>
            <a:normAutofit fontScale="77500" lnSpcReduction="20000"/>
          </a:bodyPr>
          <a:lstStyle/>
          <a:p>
            <a:pPr marL="0" indent="0">
              <a:lnSpc>
                <a:spcPct val="100000"/>
              </a:lnSpc>
              <a:spcBef>
                <a:spcPts val="1400"/>
              </a:spcBef>
              <a:buNone/>
            </a:pPr>
            <a:r>
              <a:rPr lang="en-US" sz="2400" dirty="0">
                <a:latin typeface="Abadi" panose="020B0604020104020204"/>
              </a:rPr>
              <a:t>The scatter plot of Flight Number </a:t>
            </a:r>
            <a:r>
              <a:rPr lang="en-US" sz="2400" dirty="0" err="1">
                <a:latin typeface="Abadi" panose="020B0604020104020204"/>
              </a:rPr>
              <a:t>vs</a:t>
            </a:r>
            <a:r>
              <a:rPr lang="en-US" sz="2400" dirty="0">
                <a:latin typeface="Abadi" panose="020B0604020104020204"/>
              </a:rPr>
              <a:t> Launch Site shows that: </a:t>
            </a:r>
          </a:p>
          <a:p>
            <a:pPr marL="457200" lvl="1" indent="0">
              <a:lnSpc>
                <a:spcPct val="100000"/>
              </a:lnSpc>
              <a:spcBef>
                <a:spcPts val="1400"/>
              </a:spcBef>
              <a:buNone/>
            </a:pPr>
            <a:r>
              <a:rPr lang="en-US" sz="2000" dirty="0">
                <a:latin typeface="Abadi" panose="020B0604020104020204"/>
              </a:rPr>
              <a:t>• As the number of flights increases, the rate of success at a launch site increases. </a:t>
            </a:r>
          </a:p>
          <a:p>
            <a:pPr marL="457200" lvl="1" indent="0">
              <a:lnSpc>
                <a:spcPct val="100000"/>
              </a:lnSpc>
              <a:spcBef>
                <a:spcPts val="1400"/>
              </a:spcBef>
              <a:buNone/>
            </a:pPr>
            <a:r>
              <a:rPr lang="en-US" sz="2000" dirty="0">
                <a:latin typeface="Abadi" panose="020B0604020104020204"/>
              </a:rPr>
              <a:t>• Most of the early flights (flight numbers &lt; 30) were launched from CCAFS SLC 40, and were mostly unsuccessful.</a:t>
            </a:r>
          </a:p>
          <a:p>
            <a:pPr marL="457200" lvl="1" indent="0">
              <a:lnSpc>
                <a:spcPct val="100000"/>
              </a:lnSpc>
              <a:spcBef>
                <a:spcPts val="1400"/>
              </a:spcBef>
              <a:buNone/>
            </a:pPr>
            <a:r>
              <a:rPr lang="en-US" sz="2000" dirty="0">
                <a:latin typeface="Abadi" panose="020B0604020104020204"/>
              </a:rPr>
              <a:t> • No early flights were launched from KSC LC 39A, so the launches from this site are more successful. </a:t>
            </a:r>
          </a:p>
          <a:p>
            <a:pPr marL="457200" lvl="1" indent="0">
              <a:lnSpc>
                <a:spcPct val="100000"/>
              </a:lnSpc>
              <a:spcBef>
                <a:spcPts val="1400"/>
              </a:spcBef>
              <a:buNone/>
            </a:pPr>
            <a:r>
              <a:rPr lang="en-US" sz="2000" dirty="0">
                <a:latin typeface="Abadi" panose="020B0604020104020204"/>
              </a:rPr>
              <a:t>• Above a flight number of around 30, there are significantly more successful landings (Class = 1</a:t>
            </a:r>
            <a:endParaRPr lang="en-US" sz="1800" dirty="0">
              <a:solidFill>
                <a:schemeClr val="accent3">
                  <a:lumMod val="25000"/>
                </a:schemeClr>
              </a:solidFill>
              <a:latin typeface="Abadi" panose="020B0604020104020204"/>
            </a:endParaRPr>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4042" y="1864112"/>
            <a:ext cx="6232759" cy="395682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839124" y="1633620"/>
            <a:ext cx="4134320" cy="3811588"/>
          </a:xfrm>
          <a:prstGeom prst="rect">
            <a:avLst/>
          </a:prstGeom>
        </p:spPr>
        <p:txBody>
          <a:bodyPr>
            <a:normAutofit fontScale="70000" lnSpcReduction="20000"/>
          </a:bodyPr>
          <a:lstStyle/>
          <a:p>
            <a:pPr marL="0" indent="0">
              <a:lnSpc>
                <a:spcPct val="100000"/>
              </a:lnSpc>
              <a:spcBef>
                <a:spcPts val="1400"/>
              </a:spcBef>
              <a:buNone/>
            </a:pPr>
            <a:r>
              <a:rPr lang="en-US" sz="2400" dirty="0">
                <a:latin typeface="Abadi" panose="020B0604020104020204"/>
              </a:rPr>
              <a:t>The scatter plot of Payload Mass </a:t>
            </a:r>
            <a:r>
              <a:rPr lang="en-US" sz="2400" dirty="0" err="1">
                <a:latin typeface="Abadi" panose="020B0604020104020204"/>
              </a:rPr>
              <a:t>vs</a:t>
            </a:r>
            <a:r>
              <a:rPr lang="en-US" sz="2400" dirty="0">
                <a:latin typeface="Abadi" panose="020B0604020104020204"/>
              </a:rPr>
              <a:t> Launch Site shows that:</a:t>
            </a:r>
            <a:endParaRPr lang="en-US" sz="2200" dirty="0">
              <a:solidFill>
                <a:schemeClr val="accent3">
                  <a:lumMod val="25000"/>
                </a:schemeClr>
              </a:solidFill>
              <a:latin typeface="Abadi" panose="020B0604020104020204"/>
            </a:endParaRPr>
          </a:p>
          <a:p>
            <a:pPr>
              <a:lnSpc>
                <a:spcPct val="100000"/>
              </a:lnSpc>
              <a:spcBef>
                <a:spcPts val="1400"/>
              </a:spcBef>
            </a:pPr>
            <a:r>
              <a:rPr lang="en-US" sz="2400" dirty="0">
                <a:latin typeface="Abadi" panose="020B0604020104020204"/>
              </a:rPr>
              <a:t>Above a payload mass of around 7000 kg, there are very few unsuccessful landings, but there is also far less data for these heavier launches. </a:t>
            </a:r>
          </a:p>
          <a:p>
            <a:pPr>
              <a:lnSpc>
                <a:spcPct val="100000"/>
              </a:lnSpc>
              <a:spcBef>
                <a:spcPts val="1400"/>
              </a:spcBef>
            </a:pPr>
            <a:r>
              <a:rPr lang="en-US" sz="2400" dirty="0">
                <a:latin typeface="Abadi" panose="020B0604020104020204"/>
              </a:rPr>
              <a:t>It seems like there is no clear correlation between payload mass and success rate. </a:t>
            </a:r>
          </a:p>
          <a:p>
            <a:pPr>
              <a:lnSpc>
                <a:spcPct val="100000"/>
              </a:lnSpc>
              <a:spcBef>
                <a:spcPts val="1400"/>
              </a:spcBef>
            </a:pPr>
            <a:r>
              <a:rPr lang="en-US" sz="2400" dirty="0">
                <a:latin typeface="Abadi" panose="020B0604020104020204"/>
              </a:rPr>
              <a:t>All sites launched a variety of payload masses, with most of the launches from CCAFS SLC 40 being lighter payloads. </a:t>
            </a:r>
            <a:endParaRPr lang="en-US" sz="2200" dirty="0">
              <a:solidFill>
                <a:schemeClr val="accent3">
                  <a:lumMod val="25000"/>
                </a:schemeClr>
              </a:solidFill>
              <a:latin typeface="Abadi" panose="020B0604020104020204"/>
            </a:endParaRPr>
          </a:p>
        </p:txBody>
      </p:sp>
      <p:sp>
        <p:nvSpPr>
          <p:cNvPr id="4" name="Title 1">
            <a:extLst>
              <a:ext uri="{FF2B5EF4-FFF2-40B4-BE49-F238E27FC236}">
                <a16:creationId xmlns:a16="http://schemas.microsoft.com/office/drawing/2014/main" xmlns=""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8528" y="1535881"/>
            <a:ext cx="6482996" cy="4240451"/>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0" y="1650842"/>
            <a:ext cx="4433891" cy="3811588"/>
          </a:xfrm>
          <a:prstGeom prst="rect">
            <a:avLst/>
          </a:prstGeom>
        </p:spPr>
        <p:txBody>
          <a:bodyPr>
            <a:normAutofit fontScale="77500" lnSpcReduction="20000"/>
          </a:bodyPr>
          <a:lstStyle/>
          <a:p>
            <a:pPr marL="0" indent="0">
              <a:lnSpc>
                <a:spcPct val="100000"/>
              </a:lnSpc>
              <a:spcBef>
                <a:spcPts val="1400"/>
              </a:spcBef>
              <a:buNone/>
            </a:pPr>
            <a:r>
              <a:rPr lang="en-US" sz="2400" dirty="0">
                <a:latin typeface="Abadi" panose="020B0604020104020204"/>
              </a:rPr>
              <a:t>This bar chart shows that the following orbits have the highest (100%) success rate:</a:t>
            </a:r>
          </a:p>
          <a:p>
            <a:pPr>
              <a:lnSpc>
                <a:spcPct val="100000"/>
              </a:lnSpc>
              <a:spcBef>
                <a:spcPts val="1400"/>
              </a:spcBef>
            </a:pPr>
            <a:r>
              <a:rPr lang="en-US" sz="2400" dirty="0">
                <a:latin typeface="Abadi" panose="020B0604020104020204"/>
              </a:rPr>
              <a:t>ES-L1 (Earth-Sun First </a:t>
            </a:r>
            <a:r>
              <a:rPr lang="en-US" sz="2400" dirty="0" err="1">
                <a:latin typeface="Abadi" panose="020B0604020104020204"/>
              </a:rPr>
              <a:t>Lagrangian</a:t>
            </a:r>
            <a:r>
              <a:rPr lang="en-US" sz="2400" dirty="0">
                <a:latin typeface="Abadi" panose="020B0604020104020204"/>
              </a:rPr>
              <a:t> Point) </a:t>
            </a:r>
          </a:p>
          <a:p>
            <a:pPr>
              <a:lnSpc>
                <a:spcPct val="100000"/>
              </a:lnSpc>
              <a:spcBef>
                <a:spcPts val="1400"/>
              </a:spcBef>
            </a:pPr>
            <a:r>
              <a:rPr lang="en-US" sz="2400" dirty="0">
                <a:latin typeface="Abadi" panose="020B0604020104020204"/>
              </a:rPr>
              <a:t>GEO (Geostationary Orbit) </a:t>
            </a:r>
          </a:p>
          <a:p>
            <a:pPr>
              <a:lnSpc>
                <a:spcPct val="100000"/>
              </a:lnSpc>
              <a:spcBef>
                <a:spcPts val="1400"/>
              </a:spcBef>
            </a:pPr>
            <a:r>
              <a:rPr lang="en-US" sz="2400" dirty="0">
                <a:latin typeface="Abadi" panose="020B0604020104020204"/>
              </a:rPr>
              <a:t>HEO (High Earth Orbit) </a:t>
            </a:r>
          </a:p>
          <a:p>
            <a:pPr>
              <a:lnSpc>
                <a:spcPct val="100000"/>
              </a:lnSpc>
              <a:spcBef>
                <a:spcPts val="1400"/>
              </a:spcBef>
            </a:pPr>
            <a:r>
              <a:rPr lang="en-US" sz="2400" dirty="0">
                <a:latin typeface="Abadi" panose="020B0604020104020204"/>
              </a:rPr>
              <a:t>SSO (Sun-synchronous Orbit</a:t>
            </a:r>
          </a:p>
          <a:p>
            <a:pPr marL="0" indent="0">
              <a:lnSpc>
                <a:spcPct val="100000"/>
              </a:lnSpc>
              <a:spcBef>
                <a:spcPts val="1400"/>
              </a:spcBef>
              <a:buNone/>
            </a:pPr>
            <a:r>
              <a:rPr lang="en-US" sz="2400" dirty="0">
                <a:latin typeface="Abadi" panose="020B0604020104020204"/>
              </a:rPr>
              <a:t>The orbit with the lowest (0%) success rate is: </a:t>
            </a:r>
          </a:p>
          <a:p>
            <a:pPr>
              <a:lnSpc>
                <a:spcPct val="100000"/>
              </a:lnSpc>
              <a:spcBef>
                <a:spcPts val="1400"/>
              </a:spcBef>
            </a:pPr>
            <a:r>
              <a:rPr lang="en-US" sz="2400" dirty="0">
                <a:latin typeface="Abadi" panose="020B0604020104020204"/>
              </a:rPr>
              <a:t>SO (Heliocentric Orbit)</a:t>
            </a:r>
            <a:endParaRPr lang="en-US" sz="2200" dirty="0">
              <a:solidFill>
                <a:schemeClr val="accent3">
                  <a:lumMod val="25000"/>
                </a:schemeClr>
              </a:solidFill>
              <a:latin typeface="Abadi" panose="020B0604020104020204"/>
            </a:endParaRPr>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4912" y="1637276"/>
            <a:ext cx="5464772" cy="425642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866654" y="1536606"/>
            <a:ext cx="4195999" cy="3811588"/>
          </a:xfrm>
          <a:prstGeom prst="rect">
            <a:avLst/>
          </a:prstGeom>
        </p:spPr>
        <p:txBody>
          <a:bodyPr>
            <a:normAutofit fontScale="62500" lnSpcReduction="20000"/>
          </a:bodyPr>
          <a:lstStyle/>
          <a:p>
            <a:pPr marL="0" indent="0">
              <a:lnSpc>
                <a:spcPct val="100000"/>
              </a:lnSpc>
              <a:spcBef>
                <a:spcPts val="1400"/>
              </a:spcBef>
              <a:buNone/>
            </a:pPr>
            <a:r>
              <a:rPr lang="en-US" sz="2400" dirty="0">
                <a:latin typeface="Abadi" panose="020B0604020104020204"/>
              </a:rPr>
              <a:t>This scatter plot shows a few useful things that the previous plots did not, such as:</a:t>
            </a:r>
          </a:p>
          <a:p>
            <a:pPr>
              <a:lnSpc>
                <a:spcPct val="100000"/>
              </a:lnSpc>
              <a:spcBef>
                <a:spcPts val="1400"/>
              </a:spcBef>
            </a:pPr>
            <a:r>
              <a:rPr lang="en-US" sz="2400" dirty="0">
                <a:latin typeface="Abadi" panose="020B0604020104020204"/>
              </a:rPr>
              <a:t>The 100% success rate of GEO, HEO, and ES-L1 orbits can be explained by only having 1 flight into the respective orbits. </a:t>
            </a:r>
          </a:p>
          <a:p>
            <a:pPr>
              <a:lnSpc>
                <a:spcPct val="100000"/>
              </a:lnSpc>
              <a:spcBef>
                <a:spcPts val="1400"/>
              </a:spcBef>
            </a:pPr>
            <a:r>
              <a:rPr lang="en-US" sz="2400" dirty="0">
                <a:latin typeface="Abadi" panose="020B0604020104020204"/>
              </a:rPr>
              <a:t>The 100% success rate in SSO is more impressive, with 5 successful flights. </a:t>
            </a:r>
          </a:p>
          <a:p>
            <a:pPr>
              <a:lnSpc>
                <a:spcPct val="100000"/>
              </a:lnSpc>
              <a:spcBef>
                <a:spcPts val="1400"/>
              </a:spcBef>
            </a:pPr>
            <a:r>
              <a:rPr lang="en-US" sz="2400" dirty="0">
                <a:latin typeface="Abadi" panose="020B0604020104020204"/>
              </a:rPr>
              <a:t>There is weak relationship between Flight Number and Success Rate for GTO. </a:t>
            </a:r>
          </a:p>
          <a:p>
            <a:pPr>
              <a:lnSpc>
                <a:spcPct val="100000"/>
              </a:lnSpc>
              <a:spcBef>
                <a:spcPts val="1400"/>
              </a:spcBef>
            </a:pPr>
            <a:r>
              <a:rPr lang="en-US" sz="2400" dirty="0">
                <a:latin typeface="Abadi" panose="020B0604020104020204"/>
              </a:rPr>
              <a:t>Generally, as Flight Number increases, the success rate increases. This is best seen on LEO, where unsuccessful landings only occurred for the low flight numbers (early launches)</a:t>
            </a:r>
            <a:endParaRPr lang="en-US" sz="2200" dirty="0">
              <a:solidFill>
                <a:schemeClr val="accent3">
                  <a:lumMod val="25000"/>
                </a:schemeClr>
              </a:solidFill>
              <a:latin typeface="Abadi" panose="020B0604020104020204"/>
            </a:endParaRPr>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7444" y="1536606"/>
            <a:ext cx="5797948" cy="404006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1722864"/>
            <a:ext cx="3932238" cy="3811588"/>
          </a:xfrm>
          <a:prstGeom prst="rect">
            <a:avLst/>
          </a:prstGeom>
        </p:spPr>
        <p:txBody>
          <a:bodyPr>
            <a:normAutofit fontScale="92500" lnSpcReduction="20000"/>
          </a:bodyPr>
          <a:lstStyle/>
          <a:p>
            <a:pPr marL="0" indent="0">
              <a:lnSpc>
                <a:spcPct val="100000"/>
              </a:lnSpc>
              <a:spcBef>
                <a:spcPts val="1400"/>
              </a:spcBef>
              <a:buNone/>
            </a:pPr>
            <a:r>
              <a:rPr lang="en-US" sz="2400" dirty="0">
                <a:latin typeface="Abadi" panose="020B0604020104020204"/>
              </a:rPr>
              <a:t>This scatter plot shows that:</a:t>
            </a:r>
            <a:endParaRPr lang="en-US" sz="2200" dirty="0">
              <a:solidFill>
                <a:schemeClr val="accent3">
                  <a:lumMod val="25000"/>
                </a:schemeClr>
              </a:solidFill>
              <a:latin typeface="Abadi" panose="020B0604020104020204"/>
            </a:endParaRPr>
          </a:p>
          <a:p>
            <a:pPr>
              <a:lnSpc>
                <a:spcPct val="100000"/>
              </a:lnSpc>
              <a:spcBef>
                <a:spcPts val="1400"/>
              </a:spcBef>
            </a:pPr>
            <a:r>
              <a:rPr lang="en-US" sz="2400" dirty="0">
                <a:latin typeface="Abadi" panose="020B0604020104020204"/>
              </a:rPr>
              <a:t>The following orbit types have more success with heavy payloads: </a:t>
            </a:r>
          </a:p>
          <a:p>
            <a:pPr lvl="1">
              <a:lnSpc>
                <a:spcPct val="100000"/>
              </a:lnSpc>
              <a:spcBef>
                <a:spcPts val="1400"/>
              </a:spcBef>
            </a:pPr>
            <a:r>
              <a:rPr lang="en-US" sz="2000" dirty="0">
                <a:latin typeface="Abadi" panose="020B0604020104020204"/>
              </a:rPr>
              <a:t>PO (although the number of data points is small) </a:t>
            </a:r>
          </a:p>
          <a:p>
            <a:pPr lvl="1">
              <a:lnSpc>
                <a:spcPct val="100000"/>
              </a:lnSpc>
              <a:spcBef>
                <a:spcPts val="1400"/>
              </a:spcBef>
            </a:pPr>
            <a:r>
              <a:rPr lang="en-US" sz="2000" dirty="0">
                <a:latin typeface="Abadi" panose="020B0604020104020204"/>
              </a:rPr>
              <a:t>ISS </a:t>
            </a:r>
          </a:p>
          <a:p>
            <a:pPr lvl="1">
              <a:lnSpc>
                <a:spcPct val="100000"/>
              </a:lnSpc>
              <a:spcBef>
                <a:spcPts val="1400"/>
              </a:spcBef>
            </a:pPr>
            <a:r>
              <a:rPr lang="en-US" sz="2000" dirty="0">
                <a:latin typeface="Abadi" panose="020B0604020104020204"/>
              </a:rPr>
              <a:t>LEO </a:t>
            </a:r>
          </a:p>
          <a:p>
            <a:pPr marL="457200" lvl="1" indent="0">
              <a:lnSpc>
                <a:spcPct val="100000"/>
              </a:lnSpc>
              <a:spcBef>
                <a:spcPts val="1400"/>
              </a:spcBef>
              <a:buNone/>
            </a:pPr>
            <a:r>
              <a:rPr lang="en-US" sz="2000" dirty="0">
                <a:latin typeface="Abadi" panose="020B0604020104020204"/>
              </a:rPr>
              <a:t>For GTO, the relationship between payload mass and success rate is unclear</a:t>
            </a:r>
            <a:endParaRPr lang="en-US" sz="1800" dirty="0">
              <a:solidFill>
                <a:schemeClr val="accent3">
                  <a:lumMod val="25000"/>
                </a:schemeClr>
              </a:solidFill>
              <a:latin typeface="Abadi" panose="020B0604020104020204"/>
            </a:endParaRPr>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0503" y="1522143"/>
            <a:ext cx="6465319" cy="442517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866655" y="1705483"/>
            <a:ext cx="3932238" cy="3811588"/>
          </a:xfrm>
          <a:prstGeom prst="rect">
            <a:avLst/>
          </a:prstGeom>
        </p:spPr>
        <p:txBody>
          <a:bodyPr>
            <a:normAutofit fontScale="85000" lnSpcReduction="10000"/>
          </a:bodyPr>
          <a:lstStyle/>
          <a:p>
            <a:pPr marL="0" indent="0">
              <a:lnSpc>
                <a:spcPct val="100000"/>
              </a:lnSpc>
              <a:spcBef>
                <a:spcPts val="1400"/>
              </a:spcBef>
              <a:buNone/>
            </a:pPr>
            <a:r>
              <a:rPr lang="en-US" sz="2400" dirty="0">
                <a:latin typeface="Abadi" panose="020B0604020104020204"/>
              </a:rPr>
              <a:t>The line chart of average success rate by year shows that:</a:t>
            </a:r>
            <a:endParaRPr lang="en-US" sz="2200" dirty="0">
              <a:solidFill>
                <a:schemeClr val="accent3">
                  <a:lumMod val="25000"/>
                </a:schemeClr>
              </a:solidFill>
              <a:latin typeface="Abadi" panose="020B0604020104020204"/>
            </a:endParaRPr>
          </a:p>
          <a:p>
            <a:pPr>
              <a:lnSpc>
                <a:spcPct val="100000"/>
              </a:lnSpc>
              <a:spcBef>
                <a:spcPts val="1400"/>
              </a:spcBef>
            </a:pPr>
            <a:r>
              <a:rPr lang="en-US" sz="2400" dirty="0">
                <a:latin typeface="Abadi" panose="020B0604020104020204"/>
              </a:rPr>
              <a:t>Between 2010 and 2013, all landings were unsuccessful (as the success rate is 0).</a:t>
            </a:r>
          </a:p>
          <a:p>
            <a:pPr>
              <a:lnSpc>
                <a:spcPct val="100000"/>
              </a:lnSpc>
              <a:spcBef>
                <a:spcPts val="1400"/>
              </a:spcBef>
            </a:pPr>
            <a:r>
              <a:rPr lang="en-US" sz="2400" dirty="0">
                <a:latin typeface="Abadi" panose="020B0604020104020204"/>
              </a:rPr>
              <a:t>After 2013, the success rate increased, despite small dips in 2018 and 2020. </a:t>
            </a:r>
          </a:p>
          <a:p>
            <a:pPr>
              <a:lnSpc>
                <a:spcPct val="100000"/>
              </a:lnSpc>
              <a:spcBef>
                <a:spcPts val="1400"/>
              </a:spcBef>
            </a:pPr>
            <a:r>
              <a:rPr lang="en-US" sz="2400" dirty="0">
                <a:latin typeface="Abadi" panose="020B0604020104020204"/>
              </a:rPr>
              <a:t>In general, after 2016 there was always a greater than 50% chance of success. </a:t>
            </a:r>
            <a:endParaRPr lang="en-US" sz="2200" dirty="0">
              <a:solidFill>
                <a:schemeClr val="accent3">
                  <a:lumMod val="25000"/>
                </a:schemeClr>
              </a:solidFill>
              <a:latin typeface="Abadi" panose="020B0604020104020204"/>
            </a:endParaRPr>
          </a:p>
        </p:txBody>
      </p:sp>
      <p:sp>
        <p:nvSpPr>
          <p:cNvPr id="4" name="Title 1">
            <a:extLst>
              <a:ext uri="{FF2B5EF4-FFF2-40B4-BE49-F238E27FC236}">
                <a16:creationId xmlns:a16="http://schemas.microsoft.com/office/drawing/2014/main" xmlns=""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8170" y="1578818"/>
            <a:ext cx="6116337" cy="430252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99670"/>
            <a:ext cx="3564097"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Query display the unique name of launch sites of space mission</a:t>
            </a:r>
          </a:p>
        </p:txBody>
      </p:sp>
      <p:sp>
        <p:nvSpPr>
          <p:cNvPr id="3" name="Title 1">
            <a:extLst>
              <a:ext uri="{FF2B5EF4-FFF2-40B4-BE49-F238E27FC236}">
                <a16:creationId xmlns:a16="http://schemas.microsoft.com/office/drawing/2014/main" xmlns=""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1615" y="1944321"/>
            <a:ext cx="6934381" cy="299909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646715"/>
            <a:ext cx="9745589" cy="66530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query display the  5 name  of launch site that  begin  with CCA </a:t>
            </a:r>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13729"/>
            <a:ext cx="12192000" cy="428907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25625"/>
            <a:ext cx="3184956"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query select the total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carried by a launched booster by NASA CRS</a:t>
            </a:r>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0684" y="1895109"/>
            <a:ext cx="7747666" cy="288896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3846595"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display the average of mass carried by the booster version of F9v1.1</a:t>
            </a:r>
          </a:p>
        </p:txBody>
      </p:sp>
      <p:sp>
        <p:nvSpPr>
          <p:cNvPr id="3" name="Title 1">
            <a:extLst>
              <a:ext uri="{FF2B5EF4-FFF2-40B4-BE49-F238E27FC236}">
                <a16:creationId xmlns:a16="http://schemas.microsoft.com/office/drawing/2014/main" xmlns=""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3966" y="1745685"/>
            <a:ext cx="6254006" cy="291200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query display the dates of the first successful landing outcome on ground pad using the Min query.</a:t>
            </a:r>
            <a:endParaRPr lang="en-US" dirty="0">
              <a:solidFill>
                <a:schemeClr val="accent3">
                  <a:lumMod val="25000"/>
                </a:schemeClr>
              </a:solidFill>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472" y="3429000"/>
            <a:ext cx="11931055" cy="318959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401737"/>
            <a:ext cx="9745589" cy="91771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query display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444" y="2215431"/>
            <a:ext cx="11457972" cy="447569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903" y="2014744"/>
            <a:ext cx="4117922" cy="2709656"/>
          </a:xfrm>
          <a:prstGeom prst="rect">
            <a:avLst/>
          </a:prstGeom>
        </p:spPr>
        <p:txBody>
          <a:bodyPr lIns="91440" tIns="45720" rIns="91440" bIns="45720" anchor="t">
            <a:normAutofit fontScale="850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SUMMARY OF METHODOLOGIES</a:t>
            </a:r>
          </a:p>
          <a:p>
            <a:pPr marL="0" indent="0">
              <a:lnSpc>
                <a:spcPct val="100000"/>
              </a:lnSpc>
              <a:spcBef>
                <a:spcPts val="1400"/>
              </a:spcBef>
              <a:buNone/>
            </a:pPr>
            <a:r>
              <a:rPr lang="en-US" sz="1500" dirty="0">
                <a:solidFill>
                  <a:schemeClr val="accent3">
                    <a:lumMod val="25000"/>
                  </a:schemeClr>
                </a:solidFill>
                <a:latin typeface="Abadi" panose="020B0604020104020204" pitchFamily="34" charset="0"/>
              </a:rPr>
              <a:t>This Project  consist of the following stages:</a:t>
            </a:r>
          </a:p>
          <a:p>
            <a:pPr>
              <a:lnSpc>
                <a:spcPct val="100000"/>
              </a:lnSpc>
              <a:spcBef>
                <a:spcPts val="1400"/>
              </a:spcBef>
            </a:pPr>
            <a:r>
              <a:rPr lang="en-US" sz="1500" dirty="0">
                <a:solidFill>
                  <a:schemeClr val="accent3">
                    <a:lumMod val="25000"/>
                  </a:schemeClr>
                </a:solidFill>
                <a:latin typeface="Abadi" panose="020B0604020104020204" pitchFamily="34" charset="0"/>
              </a:rPr>
              <a:t>Data Collection</a:t>
            </a:r>
          </a:p>
          <a:p>
            <a:pPr>
              <a:lnSpc>
                <a:spcPct val="100000"/>
              </a:lnSpc>
              <a:spcBef>
                <a:spcPts val="1400"/>
              </a:spcBef>
            </a:pPr>
            <a:r>
              <a:rPr lang="en-US" sz="1500" dirty="0">
                <a:solidFill>
                  <a:schemeClr val="accent3">
                    <a:lumMod val="25000"/>
                  </a:schemeClr>
                </a:solidFill>
                <a:latin typeface="Abadi" panose="020B0604020104020204" pitchFamily="34" charset="0"/>
              </a:rPr>
              <a:t>Data Wrangling</a:t>
            </a:r>
          </a:p>
          <a:p>
            <a:pPr>
              <a:lnSpc>
                <a:spcPct val="100000"/>
              </a:lnSpc>
              <a:spcBef>
                <a:spcPts val="1400"/>
              </a:spcBef>
            </a:pPr>
            <a:r>
              <a:rPr lang="en-US" sz="1500" dirty="0">
                <a:solidFill>
                  <a:schemeClr val="accent3">
                    <a:lumMod val="25000"/>
                  </a:schemeClr>
                </a:solidFill>
                <a:latin typeface="Abadi" panose="020B0604020104020204" pitchFamily="34" charset="0"/>
              </a:rPr>
              <a:t>Exploratory Data Analysis</a:t>
            </a:r>
          </a:p>
          <a:p>
            <a:pPr>
              <a:lnSpc>
                <a:spcPct val="100000"/>
              </a:lnSpc>
              <a:spcBef>
                <a:spcPts val="1400"/>
              </a:spcBef>
            </a:pPr>
            <a:r>
              <a:rPr lang="en-US" sz="1500" dirty="0">
                <a:solidFill>
                  <a:schemeClr val="accent3">
                    <a:lumMod val="25000"/>
                  </a:schemeClr>
                </a:solidFill>
                <a:latin typeface="Abadi" panose="020B0604020104020204" pitchFamily="34" charset="0"/>
              </a:rPr>
              <a:t>Interactive Visual Representation</a:t>
            </a:r>
          </a:p>
          <a:p>
            <a:pPr>
              <a:lnSpc>
                <a:spcPct val="100000"/>
              </a:lnSpc>
              <a:spcBef>
                <a:spcPts val="1400"/>
              </a:spcBef>
            </a:pPr>
            <a:r>
              <a:rPr lang="en-US" sz="1500" dirty="0">
                <a:solidFill>
                  <a:schemeClr val="accent3">
                    <a:lumMod val="25000"/>
                  </a:schemeClr>
                </a:solidFill>
                <a:latin typeface="Abadi" panose="020B0604020104020204" pitchFamily="34" charset="0"/>
              </a:rPr>
              <a:t>Predictive Analysis Using Classification Models</a:t>
            </a:r>
          </a:p>
          <a:p>
            <a:pPr>
              <a:lnSpc>
                <a:spcPct val="100000"/>
              </a:lnSpc>
              <a:spcBef>
                <a:spcPts val="1400"/>
              </a:spcBef>
            </a:pPr>
            <a:endParaRPr lang="en-US" sz="15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3" name="Content Placeholder 2">
            <a:extLst>
              <a:ext uri="{FF2B5EF4-FFF2-40B4-BE49-F238E27FC236}">
                <a16:creationId xmlns:a16="http://schemas.microsoft.com/office/drawing/2014/main" xmlns="" id="{189A8F7D-661A-4F0B-3208-8702C054D05B}"/>
              </a:ext>
            </a:extLst>
          </p:cNvPr>
          <p:cNvSpPr txBox="1">
            <a:spLocks/>
          </p:cNvSpPr>
          <p:nvPr/>
        </p:nvSpPr>
        <p:spPr>
          <a:xfrm>
            <a:off x="5968450" y="1938544"/>
            <a:ext cx="4117922" cy="2709656"/>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SUMMARY OF RESULTS</a:t>
            </a:r>
          </a:p>
          <a:p>
            <a:pPr marL="0" indent="0">
              <a:lnSpc>
                <a:spcPct val="100000"/>
              </a:lnSpc>
              <a:spcBef>
                <a:spcPts val="1400"/>
              </a:spcBef>
              <a:buNone/>
            </a:pPr>
            <a:r>
              <a:rPr lang="en-US" sz="1500" dirty="0">
                <a:solidFill>
                  <a:schemeClr val="accent3">
                    <a:lumMod val="25000"/>
                  </a:schemeClr>
                </a:solidFill>
                <a:latin typeface="Abadi" panose="020B0604020104020204" pitchFamily="34" charset="0"/>
              </a:rPr>
              <a:t>The outputs of this project are:</a:t>
            </a:r>
          </a:p>
          <a:p>
            <a:pPr>
              <a:lnSpc>
                <a:spcPct val="100000"/>
              </a:lnSpc>
              <a:spcBef>
                <a:spcPts val="1400"/>
              </a:spcBef>
            </a:pPr>
            <a:r>
              <a:rPr lang="en-US" sz="1500" dirty="0">
                <a:solidFill>
                  <a:schemeClr val="accent3">
                    <a:lumMod val="25000"/>
                  </a:schemeClr>
                </a:solidFill>
                <a:latin typeface="Abadi" panose="020B0604020104020204" pitchFamily="34" charset="0"/>
              </a:rPr>
              <a:t>Exploratory Data Analysis Result</a:t>
            </a:r>
          </a:p>
          <a:p>
            <a:pPr>
              <a:lnSpc>
                <a:spcPct val="100000"/>
              </a:lnSpc>
              <a:spcBef>
                <a:spcPts val="1400"/>
              </a:spcBef>
            </a:pPr>
            <a:r>
              <a:rPr lang="en-US" sz="1500" dirty="0">
                <a:solidFill>
                  <a:schemeClr val="accent3">
                    <a:lumMod val="25000"/>
                  </a:schemeClr>
                </a:solidFill>
                <a:latin typeface="Abadi" panose="020B0604020104020204" pitchFamily="34" charset="0"/>
              </a:rPr>
              <a:t>Data Visualization</a:t>
            </a:r>
          </a:p>
          <a:p>
            <a:pPr>
              <a:lnSpc>
                <a:spcPct val="100000"/>
              </a:lnSpc>
              <a:spcBef>
                <a:spcPts val="1400"/>
              </a:spcBef>
            </a:pPr>
            <a:r>
              <a:rPr lang="en-US" sz="1500" dirty="0">
                <a:solidFill>
                  <a:schemeClr val="accent3">
                    <a:lumMod val="25000"/>
                  </a:schemeClr>
                </a:solidFill>
                <a:latin typeface="Abadi" panose="020B0604020104020204" pitchFamily="34" charset="0"/>
              </a:rPr>
              <a:t>Geospatial Analysis</a:t>
            </a:r>
          </a:p>
          <a:p>
            <a:pPr>
              <a:lnSpc>
                <a:spcPct val="100000"/>
              </a:lnSpc>
              <a:spcBef>
                <a:spcPts val="1400"/>
              </a:spcBef>
            </a:pPr>
            <a:r>
              <a:rPr lang="en-US" sz="1500" dirty="0">
                <a:solidFill>
                  <a:schemeClr val="accent3">
                    <a:lumMod val="25000"/>
                  </a:schemeClr>
                </a:solidFill>
                <a:latin typeface="Abadi" panose="020B0604020104020204" pitchFamily="34" charset="0"/>
              </a:rPr>
              <a:t>Interactive Dashboard</a:t>
            </a:r>
          </a:p>
          <a:p>
            <a:pPr>
              <a:lnSpc>
                <a:spcPct val="100000"/>
              </a:lnSpc>
              <a:spcBef>
                <a:spcPts val="1400"/>
              </a:spcBef>
            </a:pPr>
            <a:r>
              <a:rPr lang="en-US" sz="1500" dirty="0">
                <a:solidFill>
                  <a:schemeClr val="accent3">
                    <a:lumMod val="25000"/>
                  </a:schemeClr>
                </a:solidFill>
                <a:latin typeface="Abadi" panose="020B0604020104020204" pitchFamily="34" charset="0"/>
              </a:rPr>
              <a:t>Predictive Analysis </a:t>
            </a:r>
          </a:p>
          <a:p>
            <a:pPr>
              <a:lnSpc>
                <a:spcPct val="100000"/>
              </a:lnSpc>
              <a:spcBef>
                <a:spcPts val="1400"/>
              </a:spcBef>
            </a:pPr>
            <a:endParaRPr lang="en-US" sz="15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25625"/>
            <a:ext cx="4604878"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display the total number of successful and failure mission outcome</a:t>
            </a:r>
          </a:p>
        </p:txBody>
      </p:sp>
      <p:sp>
        <p:nvSpPr>
          <p:cNvPr id="3" name="Title 1">
            <a:extLst>
              <a:ext uri="{FF2B5EF4-FFF2-40B4-BE49-F238E27FC236}">
                <a16:creationId xmlns:a16="http://schemas.microsoft.com/office/drawing/2014/main" xmlns=""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162" y="1695130"/>
            <a:ext cx="5007560" cy="372301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25625"/>
            <a:ext cx="5221912"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display the names of the booster which have carried the maximum payload mass</a:t>
            </a:r>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7811" y="1625424"/>
            <a:ext cx="4920472" cy="475173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36919" y="1674235"/>
            <a:ext cx="3333638"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query display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0455" y="1694453"/>
            <a:ext cx="7715235" cy="398523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4047317"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This query display the 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xmlns=""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7669" y="1506739"/>
            <a:ext cx="5644391" cy="492047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1" y="1475632"/>
            <a:ext cx="3717465" cy="1317626"/>
          </a:xfrm>
          <a:prstGeom prst="rect">
            <a:avLst/>
          </a:prstGeom>
        </p:spPr>
        <p:txBody>
          <a:bodyPr lIns="91440" tIns="45720" rIns="91440" bIns="45720" anchor="t">
            <a:normAutofit fontScale="92500" lnSpcReduction="20000"/>
          </a:bodyPr>
          <a:lstStyle/>
          <a:p>
            <a:pPr marL="0" indent="0">
              <a:buNone/>
            </a:pPr>
            <a:r>
              <a:rPr lang="en-US" dirty="0">
                <a:latin typeface="Abadi" panose="020B0604020104020204" pitchFamily="34" charset="0"/>
              </a:rPr>
              <a:t>SpaceX Launch sites are located on coasts of the USA, namely Florida and </a:t>
            </a:r>
            <a:r>
              <a:rPr lang="en-US" dirty="0" err="1">
                <a:latin typeface="Abadi" panose="020B0604020104020204" pitchFamily="34" charset="0"/>
              </a:rPr>
              <a:t>Califonia</a:t>
            </a:r>
            <a:endParaRPr lang="en-US" dirty="0">
              <a:latin typeface="Abadi" panose="020B0604020104020204" pitchFamily="34" charset="0"/>
            </a:endParaRPr>
          </a:p>
        </p:txBody>
      </p:sp>
      <p:sp>
        <p:nvSpPr>
          <p:cNvPr id="2" name="Title 1">
            <a:extLst>
              <a:ext uri="{FF2B5EF4-FFF2-40B4-BE49-F238E27FC236}">
                <a16:creationId xmlns:a16="http://schemas.microsoft.com/office/drawing/2014/main" xmlns="" id="{54176327-8CC4-4356-8BBB-DC4965CE9857}"/>
              </a:ext>
            </a:extLst>
          </p:cNvPr>
          <p:cNvSpPr txBox="1">
            <a:spLocks/>
          </p:cNvSpPr>
          <p:nvPr/>
        </p:nvSpPr>
        <p:spPr>
          <a:xfrm>
            <a:off x="332021" y="46181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948CB"/>
                </a:solidFill>
                <a:latin typeface="Abadi" panose="020B0604020104020204"/>
              </a:rPr>
              <a:t>LAUNCH SITES LOCATIONS</a:t>
            </a:r>
            <a:endParaRPr lang="en-US" dirty="0">
              <a:solidFill>
                <a:srgbClr val="0948CB"/>
              </a:solidFill>
              <a:latin typeface="Abadi"/>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7726" y="90569"/>
            <a:ext cx="5266069" cy="316746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478" y="3185085"/>
            <a:ext cx="5818971" cy="350002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6617" y="3456333"/>
            <a:ext cx="5337178" cy="321023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885271" y="1564368"/>
            <a:ext cx="2103817" cy="2800163"/>
          </a:xfrm>
          <a:prstGeom prst="rect">
            <a:avLst/>
          </a:prstGeom>
        </p:spPr>
        <p:txBody>
          <a:bodyPr lIns="91440" tIns="45720" rIns="91440" bIns="45720" anchor="t">
            <a:normAutofit fontScale="85000" lnSpcReduction="10000"/>
          </a:bodyPr>
          <a:lstStyle/>
          <a:p>
            <a:pPr marL="0" indent="0">
              <a:lnSpc>
                <a:spcPct val="100000"/>
              </a:lnSpc>
              <a:spcBef>
                <a:spcPts val="1400"/>
              </a:spcBef>
              <a:buNone/>
            </a:pPr>
            <a:r>
              <a:rPr lang="en-US" sz="2400" dirty="0">
                <a:latin typeface="Abadi" panose="020B0604020104020204"/>
              </a:rPr>
              <a:t>Launches have been grouped into clusters, and annotated with green icons for successful launches, and red icons for failed launches. </a:t>
            </a:r>
            <a:endParaRPr lang="en-US" sz="2200" dirty="0">
              <a:solidFill>
                <a:schemeClr val="accent3">
                  <a:lumMod val="25000"/>
                </a:schemeClr>
              </a:solidFill>
              <a:latin typeface="Abadi"/>
            </a:endParaRPr>
          </a:p>
          <a:p>
            <a:pPr marL="0" indent="0">
              <a:spcBef>
                <a:spcPts val="1400"/>
              </a:spcBef>
              <a:buNone/>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948CB"/>
                </a:solidFill>
                <a:latin typeface="Abadi" panose="020B0604020104020204"/>
              </a:rPr>
              <a:t>SUCCESSFUL/FAILED LAUNCHES PER SITE</a:t>
            </a:r>
            <a:endParaRPr lang="en-US" dirty="0">
              <a:solidFill>
                <a:srgbClr val="0948CB"/>
              </a:solidFill>
              <a:latin typeface="Abad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3037" y="1363350"/>
            <a:ext cx="3337149" cy="248286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441" y="3971340"/>
            <a:ext cx="3542994" cy="2806787"/>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4582" y="4121869"/>
            <a:ext cx="3608501" cy="2656258"/>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54583" y="1363350"/>
            <a:ext cx="3608501" cy="265299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587007" y="1534165"/>
            <a:ext cx="5286615" cy="1572706"/>
          </a:xfrm>
          <a:prstGeom prst="rect">
            <a:avLst/>
          </a:prstGeom>
        </p:spPr>
        <p:txBody>
          <a:bodyPr lIns="91440" tIns="45720" rIns="91440" bIns="45720" anchor="t">
            <a:normAutofit/>
          </a:bodyPr>
          <a:lstStyle/>
          <a:p>
            <a:pPr marL="0" indent="0">
              <a:lnSpc>
                <a:spcPct val="100000"/>
              </a:lnSpc>
              <a:spcBef>
                <a:spcPts val="1400"/>
              </a:spcBef>
              <a:buNone/>
            </a:pPr>
            <a:r>
              <a:rPr lang="en-US" sz="2400" dirty="0">
                <a:latin typeface="Abadi" panose="020B0604020104020204"/>
              </a:rPr>
              <a:t>As we can see, the launch sites are in a quite close proximity to highways (0.59 km), railways (1.29 km), cities (27.7 km) </a:t>
            </a:r>
            <a:endParaRPr lang="en-US" sz="2200" dirty="0">
              <a:solidFill>
                <a:schemeClr val="accent3">
                  <a:lumMod val="25000"/>
                </a:schemeClr>
              </a:solidFill>
              <a:latin typeface="Abadi" panose="020B0604020104020204"/>
            </a:endParaRPr>
          </a:p>
        </p:txBody>
      </p:sp>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948CB"/>
                </a:solidFill>
                <a:latin typeface="Abadi" panose="020B0604020104020204"/>
              </a:rPr>
              <a:t>PROXIMITY </a:t>
            </a:r>
            <a:r>
              <a:rPr lang="en-US" dirty="0">
                <a:solidFill>
                  <a:srgbClr val="0948CB"/>
                </a:solidFill>
                <a:latin typeface="Abadi" panose="020B0604020104020204"/>
              </a:rPr>
              <a:t>OF LAUNCH SITES TO CITIES, RAILWAYS, HIGHWAYS</a:t>
            </a:r>
            <a:endParaRPr lang="en-US" dirty="0">
              <a:solidFill>
                <a:srgbClr val="0948CB"/>
              </a:solidFill>
              <a:latin typeface="Abadi"/>
            </a:endParaRPr>
          </a:p>
        </p:txBody>
      </p:sp>
      <p:pic>
        <p:nvPicPr>
          <p:cNvPr id="2" name="Picture 1"/>
          <p:cNvPicPr>
            <a:picLocks noChangeAspect="1"/>
          </p:cNvPicPr>
          <p:nvPr/>
        </p:nvPicPr>
        <p:blipFill>
          <a:blip r:embed="rId3"/>
          <a:stretch>
            <a:fillRect/>
          </a:stretch>
        </p:blipFill>
        <p:spPr>
          <a:xfrm>
            <a:off x="6431536" y="1409603"/>
            <a:ext cx="5686185" cy="3436591"/>
          </a:xfrm>
          <a:prstGeom prst="rect">
            <a:avLst/>
          </a:prstGeom>
        </p:spPr>
      </p:pic>
      <p:pic>
        <p:nvPicPr>
          <p:cNvPr id="4" name="Picture 3"/>
          <p:cNvPicPr>
            <a:picLocks noChangeAspect="1"/>
          </p:cNvPicPr>
          <p:nvPr/>
        </p:nvPicPr>
        <p:blipFill>
          <a:blip r:embed="rId4"/>
          <a:stretch>
            <a:fillRect/>
          </a:stretch>
        </p:blipFill>
        <p:spPr>
          <a:xfrm>
            <a:off x="359508" y="3268076"/>
            <a:ext cx="5741615" cy="3487087"/>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276626" y="1725474"/>
            <a:ext cx="3396342" cy="1732341"/>
          </a:xfrm>
          <a:prstGeom prst="rect">
            <a:avLst/>
          </a:prstGeom>
        </p:spPr>
        <p:txBody>
          <a:bodyPr lIns="91440" tIns="45720" rIns="91440" bIns="45720" anchor="t">
            <a:normAutofit fontScale="85000" lnSpcReduction="20000"/>
          </a:bodyPr>
          <a:lstStyle/>
          <a:p>
            <a:pPr marL="0" indent="0">
              <a:buNone/>
            </a:pPr>
            <a:r>
              <a:rPr lang="en-US" dirty="0">
                <a:latin typeface="Abadi" panose="020B0604020104020204"/>
              </a:rPr>
              <a:t>Here we see that the launch site KSC </a:t>
            </a:r>
            <a:r>
              <a:rPr lang="en-US" dirty="0" smtClean="0">
                <a:latin typeface="Abadi" panose="020B0604020104020204"/>
              </a:rPr>
              <a:t>LC-39 </a:t>
            </a:r>
            <a:r>
              <a:rPr lang="en-US" dirty="0">
                <a:latin typeface="Abadi" panose="020B0604020104020204"/>
              </a:rPr>
              <a:t>A had the most successful launches, with 41.7% of the total successful launches. </a:t>
            </a:r>
            <a:endParaRPr lang="en-US" dirty="0">
              <a:latin typeface="Abadi" panose="020B0604020104020204"/>
            </a:endParaRPr>
          </a:p>
        </p:txBody>
      </p:sp>
      <p:sp>
        <p:nvSpPr>
          <p:cNvPr id="8" name="Title 1">
            <a:extLst>
              <a:ext uri="{FF2B5EF4-FFF2-40B4-BE49-F238E27FC236}">
                <a16:creationId xmlns:a16="http://schemas.microsoft.com/office/drawing/2014/main" xmlns=""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948CB"/>
                </a:solidFill>
                <a:latin typeface="Abadi" panose="020B0604020104020204"/>
              </a:rPr>
              <a:t>LAUNCH SUCCESS FOR ALL SITES:</a:t>
            </a:r>
            <a:endParaRPr lang="en-US" b="1" dirty="0">
              <a:solidFill>
                <a:srgbClr val="0948CB"/>
              </a:solidFill>
              <a:latin typeface="Abadi"/>
            </a:endParaRPr>
          </a:p>
        </p:txBody>
      </p:sp>
      <p:pic>
        <p:nvPicPr>
          <p:cNvPr id="2" name="Picture 1"/>
          <p:cNvPicPr>
            <a:picLocks noChangeAspect="1"/>
          </p:cNvPicPr>
          <p:nvPr/>
        </p:nvPicPr>
        <p:blipFill>
          <a:blip r:embed="rId3"/>
          <a:stretch>
            <a:fillRect/>
          </a:stretch>
        </p:blipFill>
        <p:spPr>
          <a:xfrm>
            <a:off x="4410636" y="1479478"/>
            <a:ext cx="7468882" cy="414007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958697" y="1724025"/>
            <a:ext cx="7356628" cy="43815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GB" sz="2200" b="1" dirty="0">
                <a:solidFill>
                  <a:schemeClr val="accent3">
                    <a:lumMod val="25000"/>
                  </a:schemeClr>
                </a:solidFill>
                <a:latin typeface="Abadi" panose="020B0604020104020204" pitchFamily="34" charset="0"/>
              </a:rPr>
              <a:t>SpaceX's Falcon 9 </a:t>
            </a:r>
            <a:r>
              <a:rPr lang="en-GB" sz="2200" dirty="0">
                <a:solidFill>
                  <a:schemeClr val="accent3">
                    <a:lumMod val="25000"/>
                  </a:schemeClr>
                </a:solidFill>
                <a:latin typeface="Abadi" panose="020B0604020104020204" pitchFamily="34" charset="0"/>
              </a:rPr>
              <a:t>revolutionizes space travel with its reusable first stage, drastically cutting launch costs.</a:t>
            </a:r>
          </a:p>
          <a:p>
            <a:pPr marL="0" indent="0">
              <a:spcBef>
                <a:spcPts val="1400"/>
              </a:spcBef>
              <a:buNone/>
            </a:pPr>
            <a:r>
              <a:rPr lang="en-GB" sz="2200" b="1" dirty="0">
                <a:solidFill>
                  <a:schemeClr val="accent3">
                    <a:lumMod val="25000"/>
                  </a:schemeClr>
                </a:solidFill>
                <a:latin typeface="Abadi" panose="020B0604020104020204" pitchFamily="34" charset="0"/>
              </a:rPr>
              <a:t>A key factor in cost?  Landing success. </a:t>
            </a:r>
            <a:r>
              <a:rPr lang="en-GB" sz="2200" dirty="0">
                <a:solidFill>
                  <a:schemeClr val="accent3">
                    <a:lumMod val="25000"/>
                  </a:schemeClr>
                </a:solidFill>
                <a:latin typeface="Abadi" panose="020B0604020104020204" pitchFamily="34" charset="0"/>
              </a:rPr>
              <a:t>A successful landing allows SpaceX to reuse the stage, saving millions.</a:t>
            </a:r>
          </a:p>
          <a:p>
            <a:pPr marL="0" indent="0">
              <a:spcBef>
                <a:spcPts val="1400"/>
              </a:spcBef>
              <a:buNone/>
            </a:pPr>
            <a:r>
              <a:rPr lang="en-GB" sz="2200" b="1" dirty="0">
                <a:solidFill>
                  <a:schemeClr val="accent3">
                    <a:lumMod val="25000"/>
                  </a:schemeClr>
                </a:solidFill>
                <a:latin typeface="Abadi" panose="020B0604020104020204" pitchFamily="34" charset="0"/>
              </a:rPr>
              <a:t>Our challenge? </a:t>
            </a:r>
            <a:r>
              <a:rPr lang="en-GB" sz="2200" dirty="0">
                <a:solidFill>
                  <a:schemeClr val="accent3">
                    <a:lumMod val="25000"/>
                  </a:schemeClr>
                </a:solidFill>
                <a:latin typeface="Abadi" panose="020B0604020104020204" pitchFamily="34" charset="0"/>
              </a:rPr>
              <a:t>Predicting  Falcon 9 first stage landing success.</a:t>
            </a:r>
          </a:p>
          <a:p>
            <a:pPr marL="0" indent="0">
              <a:spcBef>
                <a:spcPts val="1400"/>
              </a:spcBef>
              <a:buNone/>
            </a:pPr>
            <a:r>
              <a:rPr lang="en-GB" sz="2200" dirty="0">
                <a:solidFill>
                  <a:schemeClr val="accent3">
                    <a:lumMod val="25000"/>
                  </a:schemeClr>
                </a:solidFill>
                <a:latin typeface="Abadi" panose="020B0604020104020204" pitchFamily="34" charset="0"/>
              </a:rPr>
              <a:t>This will not only benefit SpaceX but also its competitors by enabling them to:</a:t>
            </a:r>
          </a:p>
          <a:p>
            <a:pPr>
              <a:spcBef>
                <a:spcPts val="1400"/>
              </a:spcBef>
              <a:buFont typeface="Arial" panose="020B0604020202020204" pitchFamily="34" charset="0"/>
              <a:buChar char="•"/>
            </a:pPr>
            <a:r>
              <a:rPr lang="en-GB" sz="2200" dirty="0">
                <a:solidFill>
                  <a:schemeClr val="accent3">
                    <a:lumMod val="25000"/>
                  </a:schemeClr>
                </a:solidFill>
                <a:latin typeface="Abadi" panose="020B0604020104020204" pitchFamily="34" charset="0"/>
              </a:rPr>
              <a:t>Estimate launch costs more accurately</a:t>
            </a:r>
          </a:p>
          <a:p>
            <a:pPr>
              <a:spcBef>
                <a:spcPts val="1400"/>
              </a:spcBef>
              <a:buFont typeface="Arial" panose="020B0604020202020204" pitchFamily="34" charset="0"/>
              <a:buChar char="•"/>
            </a:pPr>
            <a:r>
              <a:rPr lang="en-GB" sz="2200" dirty="0">
                <a:solidFill>
                  <a:schemeClr val="accent3">
                    <a:lumMod val="25000"/>
                  </a:schemeClr>
                </a:solidFill>
                <a:latin typeface="Abadi" panose="020B0604020104020204" pitchFamily="34" charset="0"/>
              </a:rPr>
              <a:t>Make informed decisions when bidding against SpaceX</a:t>
            </a:r>
          </a:p>
          <a:p>
            <a:pPr marL="0" indent="0">
              <a:spcBef>
                <a:spcPts val="1400"/>
              </a:spcBef>
              <a:buNone/>
            </a:pPr>
            <a:r>
              <a:rPr lang="en-GB" sz="2200" dirty="0">
                <a:solidFill>
                  <a:schemeClr val="accent3">
                    <a:lumMod val="25000"/>
                  </a:schemeClr>
                </a:solidFill>
                <a:latin typeface="Abadi" panose="020B0604020104020204" pitchFamily="34" charset="0"/>
              </a:rPr>
              <a:t>By </a:t>
            </a:r>
            <a:r>
              <a:rPr lang="en-GB" sz="2200" dirty="0" err="1">
                <a:solidFill>
                  <a:schemeClr val="accent3">
                    <a:lumMod val="25000"/>
                  </a:schemeClr>
                </a:solidFill>
                <a:latin typeface="Abadi" panose="020B0604020104020204" pitchFamily="34" charset="0"/>
              </a:rPr>
              <a:t>analyzing</a:t>
            </a:r>
            <a:r>
              <a:rPr lang="en-GB" sz="2200" dirty="0">
                <a:solidFill>
                  <a:schemeClr val="accent3">
                    <a:lumMod val="25000"/>
                  </a:schemeClr>
                </a:solidFill>
                <a:latin typeface="Abadi" panose="020B0604020104020204" pitchFamily="34" charset="0"/>
              </a:rPr>
              <a:t> historical launch data, we aim to develop a machine learning model to predict landing success. This will provide valuable insights for the entire space launch industry.</a:t>
            </a:r>
          </a:p>
          <a:p>
            <a:pPr>
              <a:spcBef>
                <a:spcPts val="1400"/>
              </a:spcBef>
              <a:buFont typeface="Arial" panose="020B0604020202020204" pitchFamily="34" charset="0"/>
              <a:buChar char="•"/>
            </a:pPr>
            <a:endParaRPr lang="en-GB" sz="2200" dirty="0">
              <a:solidFill>
                <a:schemeClr val="accent3">
                  <a:lumMod val="25000"/>
                </a:schemeClr>
              </a:solidFill>
              <a:latin typeface="Abadi" panose="020B0604020104020204" pitchFamily="34" charset="0"/>
            </a:endParaRPr>
          </a:p>
          <a:p>
            <a:pPr marL="0" indent="0">
              <a:spcBef>
                <a:spcPts val="1400"/>
              </a:spcBef>
              <a:buNone/>
            </a:pPr>
            <a:endParaRPr lang="en-GB" sz="2200" dirty="0">
              <a:solidFill>
                <a:schemeClr val="accent3">
                  <a:lumMod val="25000"/>
                </a:schemeClr>
              </a:solidFill>
              <a:latin typeface="Abadi" panose="020B0604020104020204" pitchFamily="34" charset="0"/>
            </a:endParaRP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1" y="1580085"/>
            <a:ext cx="3872935" cy="4351338"/>
          </a:xfrm>
          <a:prstGeom prst="rect">
            <a:avLst/>
          </a:prstGeom>
        </p:spPr>
        <p:txBody>
          <a:bodyPr lIns="91440" tIns="45720" rIns="91440" bIns="45720" anchor="t">
            <a:normAutofit/>
          </a:bodyPr>
          <a:lstStyle/>
          <a:p>
            <a:pPr marL="0" indent="0">
              <a:lnSpc>
                <a:spcPct val="100000"/>
              </a:lnSpc>
              <a:spcBef>
                <a:spcPts val="1400"/>
              </a:spcBef>
              <a:buNone/>
            </a:pPr>
            <a:r>
              <a:rPr lang="en-US" sz="2400" dirty="0">
                <a:latin typeface="Abadi" panose="020B0604020104020204"/>
              </a:rPr>
              <a:t>Here we see that the launch site KSC LC-39A also has the highest rate of successful launches, with a 76.9% success rate. </a:t>
            </a:r>
            <a:endParaRPr lang="en-US" sz="2200" dirty="0">
              <a:solidFill>
                <a:schemeClr val="accent3">
                  <a:lumMod val="25000"/>
                </a:schemeClr>
              </a:solidFill>
              <a:latin typeface="Abadi" panose="020B0604020104020204"/>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948CB"/>
                </a:solidFill>
                <a:latin typeface="Abadi" panose="020B0604020104020204"/>
              </a:rPr>
              <a:t>PIE CHART FOR THE SITE WITH THE HIGHEST LAUNCH SUCCESS RATE</a:t>
            </a:r>
            <a:endParaRPr lang="en-US" b="1" dirty="0">
              <a:solidFill>
                <a:srgbClr val="0948CB"/>
              </a:solidFill>
              <a:latin typeface="Abadi"/>
            </a:endParaRPr>
          </a:p>
        </p:txBody>
      </p:sp>
      <p:pic>
        <p:nvPicPr>
          <p:cNvPr id="2" name="Picture 1"/>
          <p:cNvPicPr>
            <a:picLocks noChangeAspect="1"/>
          </p:cNvPicPr>
          <p:nvPr/>
        </p:nvPicPr>
        <p:blipFill>
          <a:blip r:embed="rId3"/>
          <a:stretch>
            <a:fillRect/>
          </a:stretch>
        </p:blipFill>
        <p:spPr>
          <a:xfrm>
            <a:off x="4642946" y="1575377"/>
            <a:ext cx="7421587" cy="409232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835462" y="1486666"/>
            <a:ext cx="4216314" cy="4351338"/>
          </a:xfrm>
          <a:prstGeom prst="rect">
            <a:avLst/>
          </a:prstGeom>
        </p:spPr>
        <p:txBody>
          <a:bodyPr lIns="91440" tIns="45720" rIns="91440" bIns="45720" anchor="t">
            <a:normAutofit/>
          </a:bodyPr>
          <a:lstStyle/>
          <a:p>
            <a:pPr marL="0" indent="0">
              <a:lnSpc>
                <a:spcPct val="100000"/>
              </a:lnSpc>
              <a:spcBef>
                <a:spcPts val="1400"/>
              </a:spcBef>
              <a:buNone/>
            </a:pPr>
            <a:r>
              <a:rPr lang="en-US" sz="2400" dirty="0"/>
              <a:t>Plotting the payload mass vs. launch outcome for all sites shows a gap around 4000 kg, so let’s to split the data into 2 ranges: </a:t>
            </a:r>
            <a:endParaRPr lang="en-US" sz="2400" dirty="0" smtClean="0"/>
          </a:p>
          <a:p>
            <a:pPr marL="457200" lvl="1" indent="0">
              <a:lnSpc>
                <a:spcPct val="100000"/>
              </a:lnSpc>
              <a:spcBef>
                <a:spcPts val="1400"/>
              </a:spcBef>
              <a:buNone/>
            </a:pPr>
            <a:r>
              <a:rPr lang="en-US" sz="2000" dirty="0"/>
              <a:t>• 0 – 4000 kg (low payloads) </a:t>
            </a:r>
            <a:endParaRPr lang="en-US" sz="2000" dirty="0" smtClean="0"/>
          </a:p>
          <a:p>
            <a:pPr marL="457200" lvl="1" indent="0">
              <a:lnSpc>
                <a:spcPct val="100000"/>
              </a:lnSpc>
              <a:spcBef>
                <a:spcPts val="1400"/>
              </a:spcBef>
              <a:buNone/>
            </a:pPr>
            <a:r>
              <a:rPr lang="en-US" sz="2000" dirty="0" smtClean="0"/>
              <a:t>• </a:t>
            </a:r>
            <a:r>
              <a:rPr lang="en-US" sz="2000" dirty="0"/>
              <a:t>4000 – 10000 kg (massive payloads)</a:t>
            </a:r>
            <a:endParaRPr lang="en-US" sz="1800" dirty="0">
              <a:solidFill>
                <a:schemeClr val="accent3">
                  <a:lumMod val="25000"/>
                </a:schemeClr>
              </a:solidFill>
              <a:latin typeface="Abadi"/>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948CB"/>
                </a:solidFill>
                <a:latin typeface="Abadi" panose="020B0604020104020204"/>
              </a:rPr>
              <a:t>PAYLOAD MASS VS LAUNCH OUTCOME SCATTER PLOT FOR ALL SITES</a:t>
            </a:r>
            <a:endParaRPr lang="en-US" dirty="0">
              <a:solidFill>
                <a:srgbClr val="0948CB"/>
              </a:solidFill>
              <a:latin typeface="Abadi"/>
            </a:endParaRPr>
          </a:p>
        </p:txBody>
      </p:sp>
      <p:pic>
        <p:nvPicPr>
          <p:cNvPr id="2" name="Picture 1"/>
          <p:cNvPicPr>
            <a:picLocks noChangeAspect="1"/>
          </p:cNvPicPr>
          <p:nvPr/>
        </p:nvPicPr>
        <p:blipFill>
          <a:blip r:embed="rId3"/>
          <a:stretch>
            <a:fillRect/>
          </a:stretch>
        </p:blipFill>
        <p:spPr>
          <a:xfrm>
            <a:off x="78828" y="1495397"/>
            <a:ext cx="7671939" cy="4342607"/>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896779" y="1332986"/>
            <a:ext cx="10660008" cy="972225"/>
          </a:xfrm>
          <a:prstGeom prst="rect">
            <a:avLst/>
          </a:prstGeom>
        </p:spPr>
        <p:txBody>
          <a:bodyPr lIns="91440" tIns="45720" rIns="91440" bIns="45720" anchor="t">
            <a:normAutofit fontScale="92500" lnSpcReduction="10000"/>
          </a:bodyPr>
          <a:lstStyle/>
          <a:p>
            <a:pPr marL="0" indent="0">
              <a:lnSpc>
                <a:spcPct val="100000"/>
              </a:lnSpc>
              <a:spcBef>
                <a:spcPts val="1400"/>
              </a:spcBef>
              <a:buNone/>
            </a:pPr>
            <a:r>
              <a:rPr lang="en-US" sz="1800" dirty="0">
                <a:latin typeface="Abadi" panose="020B0604020104020204"/>
              </a:rPr>
              <a:t>• From these 2 plots, it’s seen that the success for massive payloads is lower than that for low payloads. </a:t>
            </a:r>
            <a:endParaRPr lang="en-US" sz="1800" dirty="0" smtClean="0">
              <a:latin typeface="Abadi" panose="020B0604020104020204"/>
            </a:endParaRPr>
          </a:p>
          <a:p>
            <a:pPr marL="0" indent="0">
              <a:lnSpc>
                <a:spcPct val="100000"/>
              </a:lnSpc>
              <a:spcBef>
                <a:spcPts val="1400"/>
              </a:spcBef>
              <a:buNone/>
            </a:pPr>
            <a:r>
              <a:rPr lang="en-US" sz="1800" dirty="0" smtClean="0">
                <a:latin typeface="Abadi" panose="020B0604020104020204"/>
              </a:rPr>
              <a:t>• </a:t>
            </a:r>
            <a:r>
              <a:rPr lang="en-US" sz="1800" dirty="0">
                <a:latin typeface="Abadi" panose="020B0604020104020204"/>
              </a:rPr>
              <a:t>It is also worth noting that some booster types (v1.0 and B5) have not been launched with massive payloads</a:t>
            </a:r>
            <a:r>
              <a:rPr lang="en-US" sz="1800" dirty="0"/>
              <a:t>.</a:t>
            </a:r>
            <a:endParaRPr lang="en-US" sz="18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948CB"/>
                </a:solidFill>
                <a:latin typeface="Abadi" panose="020B0604020104020204"/>
              </a:rPr>
              <a:t>PAYLOAD MASS VS LAUNCH OUTCOME SCATTER PLOT FOR ALL SITES</a:t>
            </a:r>
            <a:endParaRPr lang="en-US" dirty="0">
              <a:solidFill>
                <a:srgbClr val="0948CB"/>
              </a:solidFill>
              <a:latin typeface="Abadi"/>
            </a:endParaRPr>
          </a:p>
        </p:txBody>
      </p:sp>
      <p:pic>
        <p:nvPicPr>
          <p:cNvPr id="4" name="Picture 3"/>
          <p:cNvPicPr>
            <a:picLocks noChangeAspect="1"/>
          </p:cNvPicPr>
          <p:nvPr/>
        </p:nvPicPr>
        <p:blipFill>
          <a:blip r:embed="rId3"/>
          <a:stretch>
            <a:fillRect/>
          </a:stretch>
        </p:blipFill>
        <p:spPr>
          <a:xfrm>
            <a:off x="342301" y="2469540"/>
            <a:ext cx="5760808" cy="3278117"/>
          </a:xfrm>
          <a:prstGeom prst="rect">
            <a:avLst/>
          </a:prstGeom>
        </p:spPr>
      </p:pic>
      <p:pic>
        <p:nvPicPr>
          <p:cNvPr id="6" name="Picture 5"/>
          <p:cNvPicPr>
            <a:picLocks noChangeAspect="1"/>
          </p:cNvPicPr>
          <p:nvPr/>
        </p:nvPicPr>
        <p:blipFill>
          <a:blip r:embed="rId4"/>
          <a:stretch>
            <a:fillRect/>
          </a:stretch>
        </p:blipFill>
        <p:spPr>
          <a:xfrm>
            <a:off x="6195317" y="2469540"/>
            <a:ext cx="5711420" cy="3278117"/>
          </a:xfrm>
          <a:prstGeom prst="rect">
            <a:avLst/>
          </a:prstGeom>
        </p:spPr>
      </p:pic>
    </p:spTree>
    <p:extLst>
      <p:ext uri="{BB962C8B-B14F-4D97-AF65-F5344CB8AC3E}">
        <p14:creationId xmlns:p14="http://schemas.microsoft.com/office/powerpoint/2010/main" val="36687512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685486" y="1498127"/>
            <a:ext cx="3709782" cy="3104609"/>
          </a:xfrm>
          <a:prstGeom prst="rect">
            <a:avLst/>
          </a:prstGeom>
        </p:spPr>
        <p:txBody>
          <a:bodyPr vert="horz" lIns="91440" tIns="45720" rIns="91440" bIns="45720" rtlCol="0" anchor="t">
            <a:normAutofit fontScale="92500" lnSpcReduction="20000"/>
          </a:bodyPr>
          <a:lstStyle/>
          <a:p>
            <a:pPr marL="0" indent="0">
              <a:lnSpc>
                <a:spcPct val="100000"/>
              </a:lnSpc>
              <a:spcBef>
                <a:spcPts val="1400"/>
              </a:spcBef>
              <a:buNone/>
            </a:pPr>
            <a:r>
              <a:rPr lang="en-US" sz="2400" dirty="0"/>
              <a:t>In this project we used following algorithms: </a:t>
            </a:r>
            <a:endParaRPr lang="en-US" sz="2400" dirty="0" smtClean="0"/>
          </a:p>
          <a:p>
            <a:pPr lvl="1">
              <a:lnSpc>
                <a:spcPct val="100000"/>
              </a:lnSpc>
              <a:spcBef>
                <a:spcPts val="1400"/>
              </a:spcBef>
            </a:pPr>
            <a:r>
              <a:rPr lang="en-US" sz="2000" dirty="0" smtClean="0"/>
              <a:t>Logistic </a:t>
            </a:r>
            <a:r>
              <a:rPr lang="en-US" sz="2000" dirty="0"/>
              <a:t>Regression </a:t>
            </a:r>
          </a:p>
          <a:p>
            <a:pPr lvl="1">
              <a:lnSpc>
                <a:spcPct val="100000"/>
              </a:lnSpc>
              <a:spcBef>
                <a:spcPts val="1400"/>
              </a:spcBef>
            </a:pPr>
            <a:r>
              <a:rPr lang="en-US" sz="2000" dirty="0" smtClean="0"/>
              <a:t>Support </a:t>
            </a:r>
            <a:r>
              <a:rPr lang="en-US" sz="2000" dirty="0"/>
              <a:t>Vector Machine </a:t>
            </a:r>
          </a:p>
          <a:p>
            <a:pPr lvl="1">
              <a:lnSpc>
                <a:spcPct val="100000"/>
              </a:lnSpc>
              <a:spcBef>
                <a:spcPts val="1400"/>
              </a:spcBef>
            </a:pPr>
            <a:r>
              <a:rPr lang="en-US" sz="2000" dirty="0" smtClean="0"/>
              <a:t>Decision </a:t>
            </a:r>
            <a:r>
              <a:rPr lang="en-US" sz="2000" dirty="0"/>
              <a:t>Trees </a:t>
            </a:r>
            <a:endParaRPr lang="en-US" sz="2000" dirty="0" smtClean="0"/>
          </a:p>
          <a:p>
            <a:pPr lvl="1">
              <a:lnSpc>
                <a:spcPct val="100000"/>
              </a:lnSpc>
              <a:spcBef>
                <a:spcPts val="1400"/>
              </a:spcBef>
            </a:pPr>
            <a:r>
              <a:rPr lang="en-US" sz="2000" dirty="0" smtClean="0"/>
              <a:t>K-Nearest </a:t>
            </a:r>
            <a:r>
              <a:rPr lang="en-US" sz="2000" dirty="0" err="1"/>
              <a:t>Neighbours</a:t>
            </a:r>
            <a:r>
              <a:rPr lang="en-US" sz="2000" dirty="0"/>
              <a:t> </a:t>
            </a:r>
            <a:endParaRPr lang="en-US" sz="2000" dirty="0" smtClean="0"/>
          </a:p>
          <a:p>
            <a:pPr marL="0" indent="0">
              <a:lnSpc>
                <a:spcPct val="100000"/>
              </a:lnSpc>
              <a:spcBef>
                <a:spcPts val="1400"/>
              </a:spcBef>
              <a:buNone/>
            </a:pPr>
            <a:r>
              <a:rPr lang="en-US" sz="2400" dirty="0" smtClean="0"/>
              <a:t>The </a:t>
            </a:r>
            <a:r>
              <a:rPr lang="en-US" sz="2400" dirty="0"/>
              <a:t>resulting accuracy is </a:t>
            </a:r>
            <a:r>
              <a:rPr lang="en-US" sz="2400" dirty="0" smtClean="0"/>
              <a:t>following</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4737766" y="1498127"/>
            <a:ext cx="6995818" cy="278956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Picture 5"/>
          <p:cNvPicPr>
            <a:picLocks noChangeAspect="1"/>
          </p:cNvPicPr>
          <p:nvPr/>
        </p:nvPicPr>
        <p:blipFill>
          <a:blip r:embed="rId3"/>
          <a:stretch>
            <a:fillRect/>
          </a:stretch>
        </p:blipFill>
        <p:spPr>
          <a:xfrm>
            <a:off x="5056371" y="1378564"/>
            <a:ext cx="5988851" cy="4922344"/>
          </a:xfrm>
          <a:prstGeom prst="rect">
            <a:avLst/>
          </a:prstGeom>
        </p:spPr>
      </p:pic>
      <p:sp>
        <p:nvSpPr>
          <p:cNvPr id="7" name="Rectangle 6"/>
          <p:cNvSpPr/>
          <p:nvPr/>
        </p:nvSpPr>
        <p:spPr>
          <a:xfrm>
            <a:off x="968188" y="1931056"/>
            <a:ext cx="3848746" cy="369332"/>
          </a:xfrm>
          <a:prstGeom prst="rect">
            <a:avLst/>
          </a:prstGeom>
        </p:spPr>
        <p:txBody>
          <a:bodyPr wrap="none">
            <a:spAutoFit/>
          </a:bodyPr>
          <a:lstStyle/>
          <a:p>
            <a:r>
              <a:rPr lang="en-US" dirty="0"/>
              <a:t>The Confusion Matrix can be seen </a:t>
            </a:r>
            <a:r>
              <a:rPr lang="en-US" dirty="0" smtClean="0"/>
              <a:t>here</a:t>
            </a:r>
            <a:endParaRPr lang="en-US" dirty="0"/>
          </a:p>
        </p:txBody>
      </p:sp>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406178"/>
            <a:ext cx="9795535" cy="4950842"/>
          </a:xfrm>
          <a:prstGeom prst="rect">
            <a:avLst/>
          </a:prstGeom>
        </p:spPr>
        <p:txBody>
          <a:bodyPr>
            <a:normAutofit fontScale="62500" lnSpcReduction="20000"/>
          </a:bodyPr>
          <a:lstStyle/>
          <a:p>
            <a:pPr marL="0" indent="0">
              <a:lnSpc>
                <a:spcPct val="100000"/>
              </a:lnSpc>
              <a:spcBef>
                <a:spcPts val="1400"/>
              </a:spcBef>
              <a:buNone/>
            </a:pPr>
            <a:r>
              <a:rPr lang="en-US" sz="2400" dirty="0">
                <a:latin typeface="Abadi" panose="020B0604020104020204"/>
              </a:rPr>
              <a:t>• As the number of flights increases, the rate of success at a launch site increases, with most early flights being unsuccessful. I.e. with more experience, the success rate increases. </a:t>
            </a:r>
            <a:endParaRPr lang="en-US" sz="2400" dirty="0" smtClean="0">
              <a:latin typeface="Abadi" panose="020B0604020104020204"/>
            </a:endParaRPr>
          </a:p>
          <a:p>
            <a:pPr marL="0" indent="0">
              <a:lnSpc>
                <a:spcPct val="100000"/>
              </a:lnSpc>
              <a:spcBef>
                <a:spcPts val="1400"/>
              </a:spcBef>
              <a:buNone/>
            </a:pPr>
            <a:r>
              <a:rPr lang="en-US" sz="2400" dirty="0" smtClean="0">
                <a:latin typeface="Abadi" panose="020B0604020104020204"/>
              </a:rPr>
              <a:t>• </a:t>
            </a:r>
            <a:r>
              <a:rPr lang="en-US" sz="2400" dirty="0">
                <a:latin typeface="Abadi" panose="020B0604020104020204"/>
              </a:rPr>
              <a:t>Between 2010 and 2013, all landings were unsuccessful (as the success rate is 0). </a:t>
            </a:r>
            <a:endParaRPr lang="en-US" sz="2400" dirty="0" smtClean="0">
              <a:latin typeface="Abadi" panose="020B0604020104020204"/>
            </a:endParaRPr>
          </a:p>
          <a:p>
            <a:pPr marL="0" indent="0">
              <a:lnSpc>
                <a:spcPct val="100000"/>
              </a:lnSpc>
              <a:spcBef>
                <a:spcPts val="1400"/>
              </a:spcBef>
              <a:buNone/>
            </a:pPr>
            <a:r>
              <a:rPr lang="en-US" sz="2400" dirty="0" smtClean="0">
                <a:latin typeface="Abadi" panose="020B0604020104020204"/>
              </a:rPr>
              <a:t>• </a:t>
            </a:r>
            <a:r>
              <a:rPr lang="en-US" sz="2400" dirty="0">
                <a:latin typeface="Abadi" panose="020B0604020104020204"/>
              </a:rPr>
              <a:t>After 2013, the success rate generally increased, despite small dips in 2018 and 2020</a:t>
            </a:r>
            <a:r>
              <a:rPr lang="en-US" sz="2400" dirty="0" smtClean="0">
                <a:latin typeface="Abadi" panose="020B0604020104020204"/>
              </a:rPr>
              <a:t>.</a:t>
            </a:r>
          </a:p>
          <a:p>
            <a:pPr marL="0" indent="0">
              <a:lnSpc>
                <a:spcPct val="100000"/>
              </a:lnSpc>
              <a:spcBef>
                <a:spcPts val="1400"/>
              </a:spcBef>
              <a:buNone/>
            </a:pPr>
            <a:r>
              <a:rPr lang="en-US" sz="2400" dirty="0" smtClean="0">
                <a:latin typeface="Abadi" panose="020B0604020104020204"/>
              </a:rPr>
              <a:t>• </a:t>
            </a:r>
            <a:r>
              <a:rPr lang="en-US" sz="2400" dirty="0">
                <a:latin typeface="Abadi" panose="020B0604020104020204"/>
              </a:rPr>
              <a:t>After 2016, there was always a greater than 50% chance of success. </a:t>
            </a:r>
            <a:endParaRPr lang="en-US" sz="2400" dirty="0" smtClean="0">
              <a:latin typeface="Abadi" panose="020B0604020104020204"/>
            </a:endParaRPr>
          </a:p>
          <a:p>
            <a:pPr marL="0" indent="0">
              <a:lnSpc>
                <a:spcPct val="100000"/>
              </a:lnSpc>
              <a:spcBef>
                <a:spcPts val="1400"/>
              </a:spcBef>
              <a:buNone/>
            </a:pPr>
            <a:r>
              <a:rPr lang="en-US" sz="2400" dirty="0" smtClean="0">
                <a:latin typeface="Abadi" panose="020B0604020104020204"/>
              </a:rPr>
              <a:t>• </a:t>
            </a:r>
            <a:r>
              <a:rPr lang="en-US" sz="2400" dirty="0">
                <a:latin typeface="Abadi" panose="020B0604020104020204"/>
              </a:rPr>
              <a:t>Orbit types ES-L1, GEO, HEO, and SSO, have the highest (100%) success rate. </a:t>
            </a:r>
            <a:endParaRPr lang="en-US" sz="2400" dirty="0" smtClean="0">
              <a:latin typeface="Abadi" panose="020B0604020104020204"/>
            </a:endParaRPr>
          </a:p>
          <a:p>
            <a:pPr marL="457200" lvl="1" indent="0">
              <a:lnSpc>
                <a:spcPct val="100000"/>
              </a:lnSpc>
              <a:spcBef>
                <a:spcPts val="1400"/>
              </a:spcBef>
              <a:buNone/>
            </a:pPr>
            <a:r>
              <a:rPr lang="en-US" sz="2000" dirty="0" smtClean="0">
                <a:latin typeface="Abadi" panose="020B0604020104020204"/>
              </a:rPr>
              <a:t>• </a:t>
            </a:r>
            <a:r>
              <a:rPr lang="en-US" sz="2000" dirty="0">
                <a:latin typeface="Abadi" panose="020B0604020104020204"/>
              </a:rPr>
              <a:t>The 100% success rate of GEO, HEO, and ES-L1 orbits can be explained by only having 1 flight into the respective orbits. </a:t>
            </a:r>
            <a:endParaRPr lang="en-US" sz="2000" dirty="0" smtClean="0">
              <a:latin typeface="Abadi" panose="020B0604020104020204"/>
            </a:endParaRPr>
          </a:p>
          <a:p>
            <a:pPr marL="457200" lvl="1" indent="0">
              <a:lnSpc>
                <a:spcPct val="100000"/>
              </a:lnSpc>
              <a:spcBef>
                <a:spcPts val="1400"/>
              </a:spcBef>
              <a:buNone/>
            </a:pPr>
            <a:r>
              <a:rPr lang="en-US" sz="2000" dirty="0" smtClean="0">
                <a:latin typeface="Abadi" panose="020B0604020104020204"/>
              </a:rPr>
              <a:t>• </a:t>
            </a:r>
            <a:r>
              <a:rPr lang="en-US" sz="2000" dirty="0">
                <a:latin typeface="Abadi" panose="020B0604020104020204"/>
              </a:rPr>
              <a:t>The 100% success rate in SSO is more impressive, with 5 successful flights. </a:t>
            </a:r>
            <a:endParaRPr lang="en-US" sz="2000" dirty="0" smtClean="0">
              <a:latin typeface="Abadi" panose="020B0604020104020204"/>
            </a:endParaRPr>
          </a:p>
          <a:p>
            <a:pPr marL="457200" lvl="1" indent="0">
              <a:lnSpc>
                <a:spcPct val="100000"/>
              </a:lnSpc>
              <a:spcBef>
                <a:spcPts val="1400"/>
              </a:spcBef>
              <a:buNone/>
            </a:pPr>
            <a:r>
              <a:rPr lang="en-US" sz="2000" dirty="0" smtClean="0">
                <a:latin typeface="Abadi" panose="020B0604020104020204"/>
              </a:rPr>
              <a:t>• </a:t>
            </a:r>
            <a:r>
              <a:rPr lang="en-US" sz="2000" dirty="0">
                <a:latin typeface="Abadi" panose="020B0604020104020204"/>
              </a:rPr>
              <a:t>The orbit types PO, ISS, and LEO, have more success with heavy payloads: </a:t>
            </a:r>
            <a:endParaRPr lang="en-US" sz="2000" dirty="0" smtClean="0">
              <a:latin typeface="Abadi" panose="020B0604020104020204"/>
            </a:endParaRPr>
          </a:p>
          <a:p>
            <a:pPr marL="457200" lvl="1" indent="0">
              <a:lnSpc>
                <a:spcPct val="100000"/>
              </a:lnSpc>
              <a:spcBef>
                <a:spcPts val="1400"/>
              </a:spcBef>
              <a:buNone/>
            </a:pPr>
            <a:r>
              <a:rPr lang="en-US" sz="2000" dirty="0" smtClean="0">
                <a:latin typeface="Abadi" panose="020B0604020104020204"/>
              </a:rPr>
              <a:t>• </a:t>
            </a:r>
            <a:r>
              <a:rPr lang="en-US" sz="2000" dirty="0">
                <a:latin typeface="Abadi" panose="020B0604020104020204"/>
              </a:rPr>
              <a:t>VLEO launches are associated with heavier payloads, which makes intuitive sense. </a:t>
            </a:r>
            <a:endParaRPr lang="en-US" sz="2000" dirty="0" smtClean="0">
              <a:latin typeface="Abadi" panose="020B0604020104020204"/>
            </a:endParaRPr>
          </a:p>
          <a:p>
            <a:pPr marL="0" indent="0">
              <a:lnSpc>
                <a:spcPct val="100000"/>
              </a:lnSpc>
              <a:spcBef>
                <a:spcPts val="1400"/>
              </a:spcBef>
              <a:buNone/>
            </a:pPr>
            <a:r>
              <a:rPr lang="en-US" sz="2400" dirty="0" smtClean="0">
                <a:latin typeface="Abadi" panose="020B0604020104020204"/>
              </a:rPr>
              <a:t>• </a:t>
            </a:r>
            <a:r>
              <a:rPr lang="en-US" sz="2400" dirty="0">
                <a:latin typeface="Abadi" panose="020B0604020104020204"/>
              </a:rPr>
              <a:t>The launch site KSC LC-39 A had the most successful launches, with 41.7% of the total successful launches, and also the highest rate of successful launches, with a 76.9% success rate</a:t>
            </a:r>
            <a:r>
              <a:rPr lang="en-US" sz="2400" dirty="0" smtClean="0">
                <a:latin typeface="Abadi" panose="020B0604020104020204"/>
              </a:rPr>
              <a:t>.</a:t>
            </a:r>
          </a:p>
          <a:p>
            <a:pPr marL="0" indent="0">
              <a:lnSpc>
                <a:spcPct val="100000"/>
              </a:lnSpc>
              <a:spcBef>
                <a:spcPts val="1400"/>
              </a:spcBef>
              <a:buNone/>
            </a:pPr>
            <a:r>
              <a:rPr lang="en-US" sz="2400" dirty="0" smtClean="0">
                <a:latin typeface="Abadi" panose="020B0604020104020204"/>
              </a:rPr>
              <a:t> </a:t>
            </a:r>
            <a:r>
              <a:rPr lang="en-US" sz="2400" dirty="0">
                <a:latin typeface="Abadi" panose="020B0604020104020204"/>
              </a:rPr>
              <a:t>• The success for massive payloads (over 4000kg) is lower than that for smaller payloads. </a:t>
            </a:r>
            <a:endParaRPr lang="en-US" sz="2400" dirty="0" smtClean="0">
              <a:latin typeface="Abadi" panose="020B0604020104020204"/>
            </a:endParaRPr>
          </a:p>
          <a:p>
            <a:pPr marL="0" indent="0">
              <a:lnSpc>
                <a:spcPct val="100000"/>
              </a:lnSpc>
              <a:spcBef>
                <a:spcPts val="1400"/>
              </a:spcBef>
              <a:buNone/>
            </a:pPr>
            <a:r>
              <a:rPr lang="en-US" sz="2400" dirty="0" smtClean="0">
                <a:latin typeface="Abadi" panose="020B0604020104020204"/>
              </a:rPr>
              <a:t>• </a:t>
            </a:r>
            <a:r>
              <a:rPr lang="en-US" sz="2400" dirty="0">
                <a:latin typeface="Abadi" panose="020B0604020104020204"/>
              </a:rPr>
              <a:t>All models showed pretty much the same accuracy, thus there is no distinctive difference</a:t>
            </a:r>
            <a:endParaRPr lang="en-US" sz="2200" dirty="0">
              <a:solidFill>
                <a:schemeClr val="accent3">
                  <a:lumMod val="25000"/>
                </a:schemeClr>
              </a:solidFill>
              <a:latin typeface="Abadi" panose="020B0604020104020204"/>
            </a:endParaRP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Full Project is here </a:t>
            </a:r>
            <a:r>
              <a:rPr lang="en-US" sz="2200" dirty="0" err="1" smtClean="0">
                <a:solidFill>
                  <a:schemeClr val="accent3">
                    <a:lumMod val="25000"/>
                  </a:schemeClr>
                </a:solidFill>
                <a:latin typeface="Abadi" panose="020B0604020104020204" pitchFamily="34" charset="0"/>
                <a:hlinkClick r:id="rId4"/>
              </a:rPr>
              <a:t>GitHub</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xmlns=""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xmlns=""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1" y="1476376"/>
            <a:ext cx="10104817" cy="4619624"/>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marL="0" indent="0">
              <a:lnSpc>
                <a:spcPct val="120000"/>
              </a:lnSpc>
              <a:spcBef>
                <a:spcPts val="1400"/>
              </a:spcBef>
              <a:buNone/>
            </a:pPr>
            <a:r>
              <a:rPr lang="en-US" sz="8800" dirty="0">
                <a:solidFill>
                  <a:schemeClr val="accent3">
                    <a:lumMod val="25000"/>
                  </a:schemeClr>
                </a:solidFill>
                <a:latin typeface="Abadi"/>
              </a:rPr>
              <a:t>1.  Data collection methodology:</a:t>
            </a:r>
          </a:p>
          <a:p>
            <a:pPr lvl="1">
              <a:lnSpc>
                <a:spcPct val="120000"/>
              </a:lnSpc>
              <a:spcBef>
                <a:spcPts val="1400"/>
              </a:spcBef>
            </a:pPr>
            <a:r>
              <a:rPr lang="en-US" sz="6000" dirty="0">
                <a:solidFill>
                  <a:schemeClr val="bg2">
                    <a:lumMod val="50000"/>
                  </a:schemeClr>
                </a:solidFill>
                <a:latin typeface="Abadi"/>
              </a:rPr>
              <a:t>Leveraging a public API of Space X and Web Scrapping techniques </a:t>
            </a:r>
            <a:r>
              <a:rPr lang="en-GB" sz="6000" dirty="0">
                <a:solidFill>
                  <a:schemeClr val="bg2">
                    <a:lumMod val="50000"/>
                  </a:schemeClr>
                </a:solidFill>
                <a:latin typeface="Abadi"/>
              </a:rPr>
              <a:t>we gathered historical launch data containing information on launch parameters, rocket configuration, and landing outcomes.</a:t>
            </a:r>
            <a:endParaRPr lang="en-US" sz="6000" dirty="0">
              <a:solidFill>
                <a:schemeClr val="bg2">
                  <a:lumMod val="50000"/>
                </a:schemeClr>
              </a:solidFill>
              <a:latin typeface="Abadi"/>
            </a:endParaRPr>
          </a:p>
          <a:p>
            <a:pPr marL="0" indent="0">
              <a:lnSpc>
                <a:spcPct val="120000"/>
              </a:lnSpc>
              <a:spcBef>
                <a:spcPts val="1400"/>
              </a:spcBef>
              <a:buNone/>
            </a:pPr>
            <a:r>
              <a:rPr lang="en-US" sz="8800" dirty="0">
                <a:solidFill>
                  <a:schemeClr val="accent3">
                    <a:lumMod val="25000"/>
                  </a:schemeClr>
                </a:solidFill>
                <a:latin typeface="Abadi"/>
              </a:rPr>
              <a:t>2. Perform data wrangling</a:t>
            </a:r>
          </a:p>
          <a:p>
            <a:pPr lvl="1">
              <a:lnSpc>
                <a:spcPct val="120000"/>
              </a:lnSpc>
              <a:spcBef>
                <a:spcPts val="1400"/>
              </a:spcBef>
            </a:pPr>
            <a:r>
              <a:rPr lang="en-US" sz="6000" dirty="0">
                <a:solidFill>
                  <a:schemeClr val="bg2">
                    <a:lumMod val="50000"/>
                  </a:schemeClr>
                </a:solidFill>
                <a:latin typeface="Abadi"/>
              </a:rPr>
              <a:t>The raw data underwent cleaning and transformation </a:t>
            </a:r>
            <a:r>
              <a:rPr lang="en-GB" sz="6000" dirty="0">
                <a:solidFill>
                  <a:schemeClr val="bg2">
                    <a:lumMod val="50000"/>
                  </a:schemeClr>
                </a:solidFill>
                <a:latin typeface="Abadi"/>
              </a:rPr>
              <a:t>to ensure consistency and address missing values. This involved techniques such as handling nested data structures, filtering irrelevant data points, and imputing missing values using appropriate methods.</a:t>
            </a:r>
            <a:endParaRPr lang="en-US" sz="6000" dirty="0">
              <a:solidFill>
                <a:schemeClr val="bg2">
                  <a:lumMod val="50000"/>
                </a:schemeClr>
              </a:solidFill>
              <a:latin typeface="Abadi"/>
            </a:endParaRPr>
          </a:p>
          <a:p>
            <a:pPr marL="0" indent="0">
              <a:lnSpc>
                <a:spcPct val="120000"/>
              </a:lnSpc>
              <a:spcBef>
                <a:spcPts val="1400"/>
              </a:spcBef>
              <a:buNone/>
            </a:pPr>
            <a:r>
              <a:rPr lang="en-US" sz="8800" dirty="0">
                <a:solidFill>
                  <a:schemeClr val="accent3">
                    <a:lumMod val="25000"/>
                  </a:schemeClr>
                </a:solidFill>
                <a:latin typeface="Abadi"/>
              </a:rPr>
              <a:t>3. Perform exploratory data analysis (EDA) using visualization and SQL</a:t>
            </a:r>
          </a:p>
          <a:p>
            <a:pPr lvl="1">
              <a:lnSpc>
                <a:spcPct val="120000"/>
              </a:lnSpc>
              <a:spcBef>
                <a:spcPts val="1400"/>
              </a:spcBef>
            </a:pPr>
            <a:r>
              <a:rPr lang="en-US" sz="5600" dirty="0">
                <a:solidFill>
                  <a:schemeClr val="bg1">
                    <a:lumMod val="50000"/>
                  </a:schemeClr>
                </a:solidFill>
                <a:latin typeface="Abadi"/>
              </a:rPr>
              <a:t>We utilized </a:t>
            </a:r>
            <a:r>
              <a:rPr lang="en-GB" sz="5600" dirty="0">
                <a:solidFill>
                  <a:schemeClr val="bg1">
                    <a:lumMod val="50000"/>
                  </a:schemeClr>
                </a:solidFill>
                <a:latin typeface="Abadi"/>
              </a:rPr>
              <a:t>data visualization tools and SQL queries to gain initial insights into the data. Visualizations like bar charts, scatter plots, and heatmaps helped identify potential relationships between various features and landing success. </a:t>
            </a:r>
            <a:endParaRPr lang="en-US" sz="5600" dirty="0">
              <a:solidFill>
                <a:schemeClr val="bg1">
                  <a:lumMod val="50000"/>
                </a:schemeClr>
              </a:solidFill>
              <a:latin typeface="Abadi"/>
            </a:endParaRPr>
          </a:p>
          <a:p>
            <a:pPr lvl="1">
              <a:lnSpc>
                <a:spcPct val="120000"/>
              </a:lnSpc>
              <a:spcBef>
                <a:spcPts val="1400"/>
              </a:spcBef>
            </a:pPr>
            <a:endParaRPr lang="en-US" sz="84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1" y="895350"/>
            <a:ext cx="10104817" cy="589733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endParaRPr lang="en-US" sz="2200" dirty="0">
              <a:solidFill>
                <a:schemeClr val="accent3">
                  <a:lumMod val="25000"/>
                </a:schemeClr>
              </a:solidFill>
              <a:latin typeface="Abadi"/>
            </a:endParaRPr>
          </a:p>
          <a:p>
            <a:pPr marL="0" indent="0">
              <a:lnSpc>
                <a:spcPct val="120000"/>
              </a:lnSpc>
              <a:spcBef>
                <a:spcPts val="1400"/>
              </a:spcBef>
              <a:buNone/>
            </a:pPr>
            <a:r>
              <a:rPr lang="en-US" sz="2200" dirty="0">
                <a:solidFill>
                  <a:schemeClr val="accent3">
                    <a:lumMod val="25000"/>
                  </a:schemeClr>
                </a:solidFill>
                <a:latin typeface="Abadi"/>
              </a:rPr>
              <a:t>4. Perform interactive visual analytics using Folium and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Dash</a:t>
            </a:r>
          </a:p>
          <a:p>
            <a:pPr lvl="1">
              <a:lnSpc>
                <a:spcPct val="120000"/>
              </a:lnSpc>
              <a:spcBef>
                <a:spcPts val="1400"/>
              </a:spcBef>
            </a:pPr>
            <a:r>
              <a:rPr lang="en-GB" sz="1500" dirty="0">
                <a:solidFill>
                  <a:schemeClr val="bg1">
                    <a:lumMod val="50000"/>
                  </a:schemeClr>
                </a:solidFill>
                <a:latin typeface="Abadi"/>
              </a:rPr>
              <a:t>To delve deeper into the data and create a more immersive experience, we employed interactive visualization libraries like Folium and </a:t>
            </a:r>
            <a:r>
              <a:rPr lang="en-GB" sz="1500" dirty="0" err="1">
                <a:solidFill>
                  <a:schemeClr val="bg1">
                    <a:lumMod val="50000"/>
                  </a:schemeClr>
                </a:solidFill>
                <a:latin typeface="Abadi"/>
              </a:rPr>
              <a:t>Plotly</a:t>
            </a:r>
            <a:r>
              <a:rPr lang="en-GB" sz="1500" dirty="0">
                <a:solidFill>
                  <a:schemeClr val="bg1">
                    <a:lumMod val="50000"/>
                  </a:schemeClr>
                </a:solidFill>
                <a:latin typeface="Abadi"/>
              </a:rPr>
              <a:t> Dash. Folium enabled the creation of interactive maps to visualize launch locations and landing sites. </a:t>
            </a:r>
            <a:r>
              <a:rPr lang="en-GB" sz="1500" dirty="0" err="1">
                <a:solidFill>
                  <a:schemeClr val="bg1">
                    <a:lumMod val="50000"/>
                  </a:schemeClr>
                </a:solidFill>
                <a:latin typeface="Abadi"/>
              </a:rPr>
              <a:t>Plotly</a:t>
            </a:r>
            <a:r>
              <a:rPr lang="en-GB" sz="1500" dirty="0">
                <a:solidFill>
                  <a:schemeClr val="bg1">
                    <a:lumMod val="50000"/>
                  </a:schemeClr>
                </a:solidFill>
                <a:latin typeface="Abadi"/>
              </a:rPr>
              <a:t> Dash allowed for the development of interactive dashboards where users could explore the data through dynamic visualizations and filters</a:t>
            </a:r>
            <a:r>
              <a:rPr lang="en-GB" sz="1900" dirty="0">
                <a:solidFill>
                  <a:schemeClr val="bg1">
                    <a:lumMod val="50000"/>
                  </a:schemeClr>
                </a:solidFill>
                <a:latin typeface="Abadi"/>
              </a:rPr>
              <a:t>.</a:t>
            </a:r>
            <a:endParaRPr lang="en-US" sz="1900" dirty="0">
              <a:solidFill>
                <a:schemeClr val="bg1">
                  <a:lumMod val="50000"/>
                </a:schemeClr>
              </a:solidFill>
              <a:latin typeface="Abadi"/>
            </a:endParaRPr>
          </a:p>
          <a:p>
            <a:pPr marL="0" indent="0">
              <a:lnSpc>
                <a:spcPct val="120000"/>
              </a:lnSpc>
              <a:spcBef>
                <a:spcPts val="1400"/>
              </a:spcBef>
              <a:buNone/>
            </a:pPr>
            <a:r>
              <a:rPr lang="en-US" sz="2200" dirty="0">
                <a:solidFill>
                  <a:schemeClr val="accent3">
                    <a:lumMod val="25000"/>
                  </a:schemeClr>
                </a:solidFill>
                <a:latin typeface="Abadi"/>
              </a:rPr>
              <a:t>5. Perform predictive analysis using classification models</a:t>
            </a:r>
          </a:p>
          <a:p>
            <a:pPr lvl="1">
              <a:lnSpc>
                <a:spcPct val="120000"/>
              </a:lnSpc>
              <a:spcBef>
                <a:spcPts val="1400"/>
              </a:spcBef>
            </a:pPr>
            <a:r>
              <a:rPr lang="en-GB" sz="1500" dirty="0">
                <a:solidFill>
                  <a:schemeClr val="bg2">
                    <a:lumMod val="50000"/>
                  </a:schemeClr>
                </a:solidFill>
                <a:latin typeface="Abadi"/>
              </a:rPr>
              <a:t>Building upon the insights from EDA, we implemented classification models to predict landing success. This involved dividing the data into training and testing sets, building various classification models (e.g., Logistic Regression, SVM and KNN), hyperparameter tuning to optimize model performance, and evaluating the models using metrics like accuracy, precision, and recall</a:t>
            </a:r>
            <a:endParaRPr lang="en-US" sz="1500" dirty="0">
              <a:solidFill>
                <a:schemeClr val="bg2">
                  <a:lumMod val="50000"/>
                </a:schemeClr>
              </a:solidFill>
              <a:latin typeface="Abadi"/>
            </a:endParaRPr>
          </a:p>
          <a:p>
            <a:pPr>
              <a:lnSpc>
                <a:spcPct val="12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2835990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the SpaceX API we retrieved data about launches, including information on the rockets use, payload delivered, launch specification and landing specification, and their outcomes.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See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3"/>
              </a:rPr>
              <a:t>Link</a:t>
            </a:r>
            <a:endParaRPr lang="en-US" dirty="0"/>
          </a:p>
          <a:p>
            <a:pPr marL="0" indent="0">
              <a:buNone/>
            </a:pPr>
            <a:endParaRPr lang="en-US" dirty="0"/>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SpaceX API</a:t>
            </a:r>
            <a:endParaRPr lang="en-US" dirty="0">
              <a:solidFill>
                <a:srgbClr val="0B49CB"/>
              </a:solidFill>
              <a:latin typeface="Abadi"/>
            </a:endParaRPr>
          </a:p>
        </p:txBody>
      </p:sp>
      <p:pic>
        <p:nvPicPr>
          <p:cNvPr id="9" name="Picture 8" descr="A diagram of data flow&#10;&#10;Description automatically generated">
            <a:extLst>
              <a:ext uri="{FF2B5EF4-FFF2-40B4-BE49-F238E27FC236}">
                <a16:creationId xmlns:a16="http://schemas.microsoft.com/office/drawing/2014/main" xmlns="" id="{61508520-F09C-601E-18FB-DF6EBEE10D35}"/>
              </a:ext>
            </a:extLst>
          </p:cNvPr>
          <p:cNvPicPr>
            <a:picLocks noChangeAspect="1"/>
          </p:cNvPicPr>
          <p:nvPr/>
        </p:nvPicPr>
        <p:blipFill>
          <a:blip r:embed="rId4"/>
          <a:stretch>
            <a:fillRect/>
          </a:stretch>
        </p:blipFill>
        <p:spPr>
          <a:xfrm>
            <a:off x="8100716" y="1340168"/>
            <a:ext cx="2167234" cy="5185156"/>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922411" y="1792288"/>
            <a:ext cx="3932238" cy="4456112"/>
          </a:xfrm>
          <a:prstGeom prst="rect">
            <a:avLst/>
          </a:prstGeom>
        </p:spPr>
        <p:txBody>
          <a:bodyPr lIns="91440" tIns="45720" rIns="91440" bIns="45720" anchor="t">
            <a:no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Using the Web Scrapping to we retrieved SpaceX data from Wikipedia table, we get data about launches, including information on the rockets use, payload delivered, launch specification and landing specification, and their outcomes.</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See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4"/>
              </a:rPr>
              <a:t>Link</a:t>
            </a:r>
            <a:endParaRPr lang="en-US" sz="2400" dirty="0"/>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12" name="Picture 11" descr="A diagram of data processing">
            <a:extLst>
              <a:ext uri="{FF2B5EF4-FFF2-40B4-BE49-F238E27FC236}">
                <a16:creationId xmlns:a16="http://schemas.microsoft.com/office/drawing/2014/main" xmlns="" id="{95A93A21-D2C2-7765-EE7B-D7D4C222F80D}"/>
              </a:ext>
            </a:extLst>
          </p:cNvPr>
          <p:cNvPicPr>
            <a:picLocks noChangeAspect="1"/>
          </p:cNvPicPr>
          <p:nvPr/>
        </p:nvPicPr>
        <p:blipFill>
          <a:blip r:embed="rId5"/>
          <a:stretch>
            <a:fillRect/>
          </a:stretch>
        </p:blipFill>
        <p:spPr>
          <a:xfrm>
            <a:off x="7230320" y="1381476"/>
            <a:ext cx="2094891" cy="4785474"/>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486</TotalTime>
  <Words>2530</Words>
  <Application>Microsoft Office PowerPoint</Application>
  <PresentationFormat>Widescreen</PresentationFormat>
  <Paragraphs>289</Paragraphs>
  <Slides>48</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Abadi</vt:lpstr>
      <vt:lpstr>Arial</vt:lpstr>
      <vt:lpstr>Calibri</vt:lpstr>
      <vt:lpstr>Calibri Light</vt:lpstr>
      <vt:lpstr>Courier New</vt:lpstr>
      <vt:lpstr>IBM Plex Mono SemiBold</vt:lpstr>
      <vt:lpstr>IBM Plex Mono Text</vt:lpstr>
      <vt:lpstr>SF Pro</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User</cp:lastModifiedBy>
  <cp:revision>241</cp:revision>
  <dcterms:created xsi:type="dcterms:W3CDTF">2021-04-29T18:58:34Z</dcterms:created>
  <dcterms:modified xsi:type="dcterms:W3CDTF">2024-03-27T08:22:15Z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